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208.xml" ContentType="application/vnd.openxmlformats-officedocument.presentationml.tags+xml"/>
  <Override PartName="/ppt/tags/tag21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image" Target="../media/image19.png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5" Type="http://schemas.openxmlformats.org/officeDocument/2006/relationships/image" Target="../media/image21.png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0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3" Type="http://schemas.openxmlformats.org/officeDocument/2006/relationships/tags" Target="../tags/tag111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0" Type="http://schemas.openxmlformats.org/officeDocument/2006/relationships/tags" Target="../tags/tag128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5" Type="http://schemas.openxmlformats.org/officeDocument/2006/relationships/tags" Target="../tags/tag113.xml"/><Relationship Id="rId15" Type="http://schemas.openxmlformats.org/officeDocument/2006/relationships/tags" Target="../tags/tag123.xml"/><Relationship Id="rId23" Type="http://schemas.openxmlformats.org/officeDocument/2006/relationships/image" Target="../media/image24.png"/><Relationship Id="rId10" Type="http://schemas.openxmlformats.org/officeDocument/2006/relationships/tags" Target="../tags/tag118.xml"/><Relationship Id="rId19" Type="http://schemas.openxmlformats.org/officeDocument/2006/relationships/tags" Target="../tags/tag127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tags" Target="../tags/tag122.xml"/><Relationship Id="rId2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image" Target="../media/image25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33.xml"/><Relationship Id="rId10" Type="http://schemas.openxmlformats.org/officeDocument/2006/relationships/tags" Target="../tags/tag138.xml"/><Relationship Id="rId4" Type="http://schemas.openxmlformats.org/officeDocument/2006/relationships/tags" Target="../tags/tag132.xml"/><Relationship Id="rId9" Type="http://schemas.openxmlformats.org/officeDocument/2006/relationships/tags" Target="../tags/tag13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10" Type="http://schemas.openxmlformats.org/officeDocument/2006/relationships/image" Target="../media/image27.png"/><Relationship Id="rId4" Type="http://schemas.openxmlformats.org/officeDocument/2006/relationships/tags" Target="../tags/tag149.xml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image" Target="../media/image30.png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tags" Target="../tags/tag208.xml"/><Relationship Id="rId17" Type="http://schemas.openxmlformats.org/officeDocument/2006/relationships/image" Target="../media/image29.png"/><Relationship Id="rId2" Type="http://schemas.openxmlformats.org/officeDocument/2006/relationships/tags" Target="../tags/tag154.xml"/><Relationship Id="rId16" Type="http://schemas.openxmlformats.org/officeDocument/2006/relationships/image" Target="../media/image32.pn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image" Target="../media/image2.png"/><Relationship Id="rId5" Type="http://schemas.openxmlformats.org/officeDocument/2006/relationships/tags" Target="../tags/tag157.xml"/><Relationship Id="rId15" Type="http://schemas.openxmlformats.org/officeDocument/2006/relationships/tags" Target="../tags/tag21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image" Target="../media/image33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image" Target="../media/image31.png"/><Relationship Id="rId5" Type="http://schemas.openxmlformats.org/officeDocument/2006/relationships/tags" Target="../tags/tag16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65.xml"/><Relationship Id="rId9" Type="http://schemas.openxmlformats.org/officeDocument/2006/relationships/tags" Target="../tags/tag17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17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10" Type="http://schemas.openxmlformats.org/officeDocument/2006/relationships/image" Target="../media/image36.png"/><Relationship Id="rId4" Type="http://schemas.openxmlformats.org/officeDocument/2006/relationships/tags" Target="../tags/tag174.xml"/><Relationship Id="rId9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tags" Target="../tags/tag186.xml"/><Relationship Id="rId17" Type="http://schemas.openxmlformats.org/officeDocument/2006/relationships/tags" Target="../tags/tag191.xml"/><Relationship Id="rId2" Type="http://schemas.openxmlformats.org/officeDocument/2006/relationships/tags" Target="../tags/tag178.xml"/><Relationship Id="rId16" Type="http://schemas.openxmlformats.org/officeDocument/2006/relationships/tags" Target="../tags/tag190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video" Target="../media/media1.wmv"/><Relationship Id="rId5" Type="http://schemas.openxmlformats.org/officeDocument/2006/relationships/tags" Target="../tags/tag181.xml"/><Relationship Id="rId15" Type="http://schemas.openxmlformats.org/officeDocument/2006/relationships/tags" Target="../tags/tag189.xml"/><Relationship Id="rId10" Type="http://schemas.microsoft.com/office/2007/relationships/media" Target="../media/media1.wmv"/><Relationship Id="rId19" Type="http://schemas.openxmlformats.org/officeDocument/2006/relationships/image" Target="../media/image37.png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8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tags" Target="../tags/tag25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image" Target="../media/image4.png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23" Type="http://schemas.openxmlformats.org/officeDocument/2006/relationships/image" Target="../media/image3.png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tags" Target="../tags/tag210.xml"/><Relationship Id="rId26" Type="http://schemas.openxmlformats.org/officeDocument/2006/relationships/tags" Target="../tags/tag219.xml"/><Relationship Id="rId3" Type="http://schemas.openxmlformats.org/officeDocument/2006/relationships/tags" Target="../tags/tag194.xml"/><Relationship Id="rId21" Type="http://schemas.openxmlformats.org/officeDocument/2006/relationships/tags" Target="../tags/tag214.xml"/><Relationship Id="rId34" Type="http://schemas.openxmlformats.org/officeDocument/2006/relationships/image" Target="../media/image44.jpeg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tags" Target="../tags/tag209.xml"/><Relationship Id="rId25" Type="http://schemas.openxmlformats.org/officeDocument/2006/relationships/tags" Target="../tags/tag218.xml"/><Relationship Id="rId33" Type="http://schemas.openxmlformats.org/officeDocument/2006/relationships/image" Target="../media/image43.jpeg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20" Type="http://schemas.openxmlformats.org/officeDocument/2006/relationships/tags" Target="../tags/tag213.xml"/><Relationship Id="rId29" Type="http://schemas.openxmlformats.org/officeDocument/2006/relationships/image" Target="../media/image39.png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24" Type="http://schemas.openxmlformats.org/officeDocument/2006/relationships/tags" Target="../tags/tag217.xml"/><Relationship Id="rId32" Type="http://schemas.openxmlformats.org/officeDocument/2006/relationships/image" Target="../media/image42.jpeg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23" Type="http://schemas.openxmlformats.org/officeDocument/2006/relationships/tags" Target="../tags/tag216.xml"/><Relationship Id="rId28" Type="http://schemas.openxmlformats.org/officeDocument/2006/relationships/image" Target="../media/image38.jpeg"/><Relationship Id="rId10" Type="http://schemas.openxmlformats.org/officeDocument/2006/relationships/tags" Target="../tags/tag201.xml"/><Relationship Id="rId19" Type="http://schemas.openxmlformats.org/officeDocument/2006/relationships/tags" Target="../tags/tag211.xml"/><Relationship Id="rId31" Type="http://schemas.openxmlformats.org/officeDocument/2006/relationships/image" Target="../media/image41.png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Relationship Id="rId22" Type="http://schemas.openxmlformats.org/officeDocument/2006/relationships/tags" Target="../tags/tag215.xml"/><Relationship Id="rId27" Type="http://schemas.openxmlformats.org/officeDocument/2006/relationships/slideLayout" Target="../slideLayouts/slideLayout7.xml"/><Relationship Id="rId30" Type="http://schemas.openxmlformats.org/officeDocument/2006/relationships/image" Target="../media/image40.png"/><Relationship Id="rId35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image" Target="../media/image47.jpeg"/><Relationship Id="rId5" Type="http://schemas.openxmlformats.org/officeDocument/2006/relationships/tags" Target="../tags/tag224.xml"/><Relationship Id="rId10" Type="http://schemas.openxmlformats.org/officeDocument/2006/relationships/image" Target="../media/image46.png"/><Relationship Id="rId4" Type="http://schemas.openxmlformats.org/officeDocument/2006/relationships/tags" Target="../tags/tag223.xml"/><Relationship Id="rId9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5" Type="http://schemas.openxmlformats.org/officeDocument/2006/relationships/image" Target="../media/image48.png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image" Target="../media/image49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image" Target="../media/image50.jpeg"/><Relationship Id="rId5" Type="http://schemas.openxmlformats.org/officeDocument/2006/relationships/tags" Target="../tags/tag23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tags" Target="../tags/tag255.xml"/><Relationship Id="rId18" Type="http://schemas.openxmlformats.org/officeDocument/2006/relationships/tags" Target="../tags/tag260.xml"/><Relationship Id="rId3" Type="http://schemas.openxmlformats.org/officeDocument/2006/relationships/tags" Target="../tags/tag245.xml"/><Relationship Id="rId21" Type="http://schemas.openxmlformats.org/officeDocument/2006/relationships/tags" Target="../tags/tag263.xml"/><Relationship Id="rId7" Type="http://schemas.openxmlformats.org/officeDocument/2006/relationships/tags" Target="../tags/tag249.xml"/><Relationship Id="rId12" Type="http://schemas.openxmlformats.org/officeDocument/2006/relationships/tags" Target="../tags/tag254.xml"/><Relationship Id="rId17" Type="http://schemas.openxmlformats.org/officeDocument/2006/relationships/tags" Target="../tags/tag259.xml"/><Relationship Id="rId25" Type="http://schemas.openxmlformats.org/officeDocument/2006/relationships/image" Target="../media/image52.png"/><Relationship Id="rId2" Type="http://schemas.openxmlformats.org/officeDocument/2006/relationships/tags" Target="../tags/tag244.xml"/><Relationship Id="rId16" Type="http://schemas.openxmlformats.org/officeDocument/2006/relationships/tags" Target="../tags/tag258.xml"/><Relationship Id="rId20" Type="http://schemas.openxmlformats.org/officeDocument/2006/relationships/tags" Target="../tags/tag262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tags" Target="../tags/tag253.xml"/><Relationship Id="rId24" Type="http://schemas.openxmlformats.org/officeDocument/2006/relationships/image" Target="../media/image51.png"/><Relationship Id="rId5" Type="http://schemas.openxmlformats.org/officeDocument/2006/relationships/tags" Target="../tags/tag247.xml"/><Relationship Id="rId15" Type="http://schemas.openxmlformats.org/officeDocument/2006/relationships/tags" Target="../tags/tag257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252.xml"/><Relationship Id="rId19" Type="http://schemas.openxmlformats.org/officeDocument/2006/relationships/tags" Target="../tags/tag261.xml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tags" Target="../tags/tag256.xml"/><Relationship Id="rId22" Type="http://schemas.openxmlformats.org/officeDocument/2006/relationships/tags" Target="../tags/tag26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6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image" Target="../media/image53.png"/><Relationship Id="rId5" Type="http://schemas.openxmlformats.org/officeDocument/2006/relationships/tags" Target="../tags/tag278.xml"/><Relationship Id="rId10" Type="http://schemas.openxmlformats.org/officeDocument/2006/relationships/image" Target="../media/image2.png"/><Relationship Id="rId4" Type="http://schemas.openxmlformats.org/officeDocument/2006/relationships/tags" Target="../tags/tag277.xml"/><Relationship Id="rId9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3" Type="http://schemas.openxmlformats.org/officeDocument/2006/relationships/tags" Target="../tags/tag284.xml"/><Relationship Id="rId7" Type="http://schemas.openxmlformats.org/officeDocument/2006/relationships/tags" Target="../tags/tag288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image" Target="../media/image2.png"/><Relationship Id="rId5" Type="http://schemas.openxmlformats.org/officeDocument/2006/relationships/tags" Target="../tags/tag28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85.xml"/><Relationship Id="rId9" Type="http://schemas.openxmlformats.org/officeDocument/2006/relationships/tags" Target="../tags/tag29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tags" Target="../tags/tag293.xml"/><Relationship Id="rId7" Type="http://schemas.openxmlformats.org/officeDocument/2006/relationships/image" Target="../media/image2.png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5.xml"/><Relationship Id="rId4" Type="http://schemas.openxmlformats.org/officeDocument/2006/relationships/tags" Target="../tags/tag29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9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6" Type="http://schemas.openxmlformats.org/officeDocument/2006/relationships/image" Target="../media/image55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0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3" Type="http://schemas.openxmlformats.org/officeDocument/2006/relationships/tags" Target="../tags/tag36.xml"/><Relationship Id="rId21" Type="http://schemas.openxmlformats.org/officeDocument/2006/relationships/image" Target="../media/image2.png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image" Target="../media/image7.jpeg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image" Target="../media/image6.jpeg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5.xml"/><Relationship Id="rId7" Type="http://schemas.openxmlformats.org/officeDocument/2006/relationships/image" Target="../media/image2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6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image" Target="../media/image11.jpe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image" Target="../media/image2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15" Type="http://schemas.openxmlformats.org/officeDocument/2006/relationships/image" Target="../media/image13.jpeg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image" Target="../media/image2.png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7.jpeg"/><Relationship Id="rId2" Type="http://schemas.openxmlformats.org/officeDocument/2006/relationships/tags" Target="../tags/tag75.xml"/><Relationship Id="rId16" Type="http://schemas.openxmlformats.org/officeDocument/2006/relationships/image" Target="../media/image16.png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5" Type="http://schemas.openxmlformats.org/officeDocument/2006/relationships/image" Target="../media/image15.png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/>
              <a:sym typeface="Arial"/>
            </a:endParaRPr>
          </a:p>
        </p:txBody>
      </p:sp>
      <p:sp>
        <p:nvSpPr>
          <p:cNvPr id="40" name="Shape 40"/>
          <p:cNvSpPr/>
          <p:nvPr>
            <p:custDataLst>
              <p:tags r:id="rId2"/>
            </p:custDataLst>
          </p:nvPr>
        </p:nvSpPr>
        <p:spPr>
          <a:xfrm>
            <a:off x="4932040" y="2669628"/>
            <a:ext cx="2815009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  第</a:t>
            </a:r>
            <a:r>
              <a:rPr lang="en-US" altLang="zh-CN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>
            <p:custDataLst>
              <p:tags r:id="rId3"/>
            </p:custDataLst>
          </p:nvPr>
        </p:nvSpPr>
        <p:spPr>
          <a:xfrm>
            <a:off x="4144153" y="910674"/>
            <a:ext cx="4175464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="1" baseline="-25000" dirty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6000" b="1" baseline="-25000" dirty="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版初中物理</a:t>
            </a:r>
            <a:endParaRPr lang="zh-CN" sz="1800" b="1" baseline="-25000" dirty="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4"/>
            </p:custDataLst>
          </p:nvPr>
        </p:nvSpPr>
        <p:spPr>
          <a:xfrm>
            <a:off x="4425043" y="3435846"/>
            <a:ext cx="3829002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长度和时间的测量</a:t>
            </a:r>
            <a:endParaRPr lang="zh-CN" sz="4800" baseline="-25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262390" y="2115170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隶书" pitchFamily="49" charset="-122"/>
                <a:ea typeface="隶书" pitchFamily="49" charset="-122"/>
                <a:sym typeface="Arial"/>
              </a:rPr>
              <a:t>（八年级上）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隶书" pitchFamily="49" charset="-122"/>
              <a:ea typeface="隶书" pitchFamily="49" charset="-122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8" y="627534"/>
            <a:ext cx="3751486" cy="375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79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4608" y="251294"/>
            <a:ext cx="1904689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（</a:t>
            </a:r>
            <a:r>
              <a:rPr lang="en-US" altLang="zh-CN" smtClean="0"/>
              <a:t>3</a:t>
            </a:r>
            <a:r>
              <a:rPr lang="zh-CN" altLang="en-US" smtClean="0"/>
              <a:t>）</a:t>
            </a:r>
            <a:r>
              <a:rPr lang="zh-CN" altLang="en-US"/>
              <a:t>会放：</a:t>
            </a: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70933" y="586789"/>
            <a:ext cx="8373535" cy="1480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0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放刻度尺 ：</a:t>
            </a:r>
            <a:r>
              <a:rPr kumimoji="1" lang="zh-CN" altLang="en-US" sz="2000" b="1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放正</a:t>
            </a:r>
            <a:r>
              <a:rPr lang="zh-CN" altLang="en-US" sz="20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刻度尺要与物体被测边缘平行。</a:t>
            </a:r>
          </a:p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kumimoji="1" lang="zh-CN" altLang="en-US" sz="2000" b="1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紧贴</a:t>
            </a:r>
            <a:r>
              <a:rPr lang="zh-CN" altLang="en-US" sz="20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：刻度尺有</a:t>
            </a:r>
            <a:r>
              <a:rPr lang="zh-CN" altLang="en-US" sz="20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刻度线的一侧要</a:t>
            </a:r>
            <a:r>
              <a:rPr lang="zh-CN" altLang="en-US" sz="20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紧贴被测物。</a:t>
            </a:r>
          </a:p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kumimoji="1" lang="zh-CN" altLang="en-US" sz="2000" b="1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r>
              <a:rPr lang="zh-CN" altLang="en-US" sz="20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：零刻度线或整刻度线与被测物体的边缘对齐。</a:t>
            </a:r>
          </a:p>
        </p:txBody>
      </p:sp>
      <p:grpSp>
        <p:nvGrpSpPr>
          <p:cNvPr id="390" name="组合 389"/>
          <p:cNvGrpSpPr/>
          <p:nvPr>
            <p:custDataLst>
              <p:tags r:id="rId3"/>
            </p:custDataLst>
          </p:nvPr>
        </p:nvGrpSpPr>
        <p:grpSpPr>
          <a:xfrm>
            <a:off x="850385" y="2156453"/>
            <a:ext cx="6326792" cy="995686"/>
            <a:chOff x="850385" y="2151128"/>
            <a:chExt cx="6326792" cy="993228"/>
          </a:xfrm>
        </p:grpSpPr>
        <p:sp>
          <p:nvSpPr>
            <p:cNvPr id="382" name="Text Box 953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530385" y="2388295"/>
              <a:ext cx="16467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没放正</a:t>
              </a:r>
              <a:r>
                <a:rPr lang="en-US" altLang="zh-CN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</a:p>
          </p:txBody>
        </p:sp>
        <p:pic>
          <p:nvPicPr>
            <p:cNvPr id="387" name="Picture 2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0385" y="2151128"/>
              <a:ext cx="4680000" cy="9932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91" name="组合 390"/>
          <p:cNvGrpSpPr/>
          <p:nvPr>
            <p:custDataLst>
              <p:tags r:id="rId4"/>
            </p:custDataLst>
          </p:nvPr>
        </p:nvGrpSpPr>
        <p:grpSpPr>
          <a:xfrm>
            <a:off x="850385" y="3016789"/>
            <a:ext cx="7220692" cy="968404"/>
            <a:chOff x="850385" y="3009340"/>
            <a:chExt cx="7220692" cy="966013"/>
          </a:xfrm>
        </p:grpSpPr>
        <p:sp>
          <p:nvSpPr>
            <p:cNvPr id="384" name="Text Box 95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627621" y="3144356"/>
              <a:ext cx="244345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chemeClr val="bg1">
                      <a:lumMod val="10000"/>
                    </a:schemeClr>
                  </a:solidFill>
                </a:rPr>
                <a:t>有刻度线的一侧没紧贴物体</a:t>
              </a:r>
              <a:r>
                <a:rPr lang="en-US" altLang="zh-CN"/>
                <a:t>×</a:t>
              </a:r>
            </a:p>
          </p:txBody>
        </p:sp>
        <p:pic>
          <p:nvPicPr>
            <p:cNvPr id="388" name="Picture 3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0385" y="3009340"/>
              <a:ext cx="4680000" cy="93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92" name="组合 391"/>
          <p:cNvGrpSpPr/>
          <p:nvPr>
            <p:custDataLst>
              <p:tags r:id="rId5"/>
            </p:custDataLst>
          </p:nvPr>
        </p:nvGrpSpPr>
        <p:grpSpPr>
          <a:xfrm>
            <a:off x="926585" y="4088839"/>
            <a:ext cx="5829202" cy="938317"/>
            <a:chOff x="850385" y="3975353"/>
            <a:chExt cx="5829202" cy="936000"/>
          </a:xfrm>
        </p:grpSpPr>
        <p:sp>
          <p:nvSpPr>
            <p:cNvPr id="383" name="Text Box 95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828818" y="4285133"/>
              <a:ext cx="8507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√</a:t>
              </a:r>
            </a:p>
          </p:txBody>
        </p:sp>
        <p:pic>
          <p:nvPicPr>
            <p:cNvPr id="389" name="Picture 4"/>
            <p:cNvPicPr preferRelativeResize="0"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0385" y="3975353"/>
              <a:ext cx="4680000" cy="93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4611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7112" y="347230"/>
            <a:ext cx="1996059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 </a:t>
            </a: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）</a:t>
            </a:r>
            <a:r>
              <a:rPr lang="zh-CN" altLang="en-US"/>
              <a:t>会看：</a:t>
            </a:r>
          </a:p>
        </p:txBody>
      </p:sp>
      <p:sp>
        <p:nvSpPr>
          <p:cNvPr id="3" name="Text Box 2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646" y="937352"/>
            <a:ext cx="489268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读数时，视线与刻度尺尺面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1" lang="zh-CN" altLang="en-US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976" y="1841331"/>
            <a:ext cx="6577491" cy="271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39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90870" y="2002895"/>
            <a:ext cx="1152525" cy="7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</a:p>
        </p:txBody>
      </p:sp>
      <p:sp>
        <p:nvSpPr>
          <p:cNvPr id="6" name="Text Box 39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21943" y="2196150"/>
            <a:ext cx="1152525" cy="7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1" hangingPunct="1">
              <a:defRPr kumimoji="1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×</a:t>
            </a:r>
          </a:p>
        </p:txBody>
      </p:sp>
      <p:sp>
        <p:nvSpPr>
          <p:cNvPr id="7" name="Text Box 39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10831" y="1486511"/>
            <a:ext cx="1152525" cy="7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1" hangingPunct="1">
              <a:defRPr kumimoji="1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51372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3290" y="115825"/>
            <a:ext cx="1996059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 </a:t>
            </a:r>
            <a:r>
              <a:rPr lang="zh-CN" altLang="en-US" smtClean="0"/>
              <a:t>（</a:t>
            </a:r>
            <a:r>
              <a:rPr lang="en-US" altLang="zh-CN" smtClean="0"/>
              <a:t>5</a:t>
            </a:r>
            <a:r>
              <a:rPr lang="zh-CN" altLang="en-US" smtClean="0"/>
              <a:t>）会读：</a:t>
            </a:r>
            <a:endParaRPr lang="zh-CN" altLang="en-US"/>
          </a:p>
        </p:txBody>
      </p:sp>
      <p:sp>
        <p:nvSpPr>
          <p:cNvPr id="4" name="Text Box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9606" y="578633"/>
            <a:ext cx="833846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1" hangingPunct="1"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/>
              <a:t>读数时，要估读到分度值的下一位</a:t>
            </a:r>
            <a:r>
              <a:rPr lang="en-US" altLang="zh-CN" smtClean="0"/>
              <a:t>.</a:t>
            </a:r>
            <a:r>
              <a:rPr lang="zh-CN" altLang="en-US" smtClean="0"/>
              <a:t>只能估读一位。</a:t>
            </a:r>
            <a:endParaRPr lang="en-US" altLang="zh-CN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29E1B15A-E47F-4277-BA88-16A320D8849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12074" y="2514311"/>
            <a:ext cx="3933843" cy="83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甲图中：分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度值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u="sng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；木块长度</a:t>
            </a:r>
            <a:r>
              <a:rPr lang="zh-CN" altLang="en-US" sz="2400" u="sng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FB47693-E012-415B-BE6C-C98C5D379C5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699126" y="2814969"/>
            <a:ext cx="72327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2.35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2798424" y="2424246"/>
            <a:ext cx="81624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1mm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29E1B15A-E47F-4277-BA88-16A320D8849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042332" y="2557356"/>
            <a:ext cx="3899978" cy="83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乙图中：分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度值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u="sng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；木块长度</a:t>
            </a:r>
            <a:r>
              <a:rPr lang="zh-CN" altLang="en-US" sz="2400" u="sng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505377" y="1161127"/>
            <a:ext cx="2973971" cy="1263119"/>
            <a:chOff x="505376" y="1158260"/>
            <a:chExt cx="2973971" cy="1260000"/>
          </a:xfrm>
        </p:grpSpPr>
        <p:pic>
          <p:nvPicPr>
            <p:cNvPr id="6" name="Picture 10" descr="12-10">
              <a:extLst>
                <a:ext uri="{FF2B5EF4-FFF2-40B4-BE49-F238E27FC236}">
  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58465E13-D144-429D-A736-372B3F40EDBD}"/>
                </a:ext>
              </a:extLst>
            </p:cNvPr>
            <p:cNvPicPr preferRelativeResize="0">
              <a:picLocks noChangeArrowheads="1"/>
            </p:cNvPicPr>
            <p:nvPr>
              <p:custDataLst>
                <p:tags r:id="rId19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90"/>
            <a:stretch>
              <a:fillRect/>
            </a:stretch>
          </p:blipFill>
          <p:spPr bwMode="auto">
            <a:xfrm>
              <a:off x="959347" y="1158260"/>
              <a:ext cx="2520000" cy="12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>
              <p:custDataLst>
                <p:tags r:id="rId20"/>
              </p:custDataLst>
            </p:nvPr>
          </p:nvSpPr>
          <p:spPr>
            <a:xfrm>
              <a:off x="505376" y="1919069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甲：</a:t>
              </a:r>
              <a:endParaRPr lang="zh-CN" altLang="en-US" sz="2400"/>
            </a:p>
          </p:txBody>
        </p:sp>
      </p:grpSp>
      <p:grpSp>
        <p:nvGrpSpPr>
          <p:cNvPr id="17" name="组合 16"/>
          <p:cNvGrpSpPr/>
          <p:nvPr>
            <p:custDataLst>
              <p:tags r:id="rId8"/>
            </p:custDataLst>
          </p:nvPr>
        </p:nvGrpSpPr>
        <p:grpSpPr>
          <a:xfrm>
            <a:off x="4951099" y="1128250"/>
            <a:ext cx="3185304" cy="1263119"/>
            <a:chOff x="4951099" y="1125464"/>
            <a:chExt cx="3185304" cy="1260000"/>
          </a:xfrm>
        </p:grpSpPr>
        <p:pic>
          <p:nvPicPr>
            <p:cNvPr id="7" name="Picture 6" descr="12-10">
              <a:extLst>
                <a:ext uri="{FF2B5EF4-FFF2-40B4-BE49-F238E27FC236}">
  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5AF14915-240C-4CA6-9B1B-97E1F6D8F67F}"/>
                </a:ext>
              </a:extLst>
            </p:cNvPr>
            <p:cNvPicPr preferRelativeResize="0">
              <a:picLocks noChangeArrowheads="1"/>
            </p:cNvPicPr>
            <p:nvPr>
              <p:custDataLst>
                <p:tags r:id="rId17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624"/>
            <a:stretch>
              <a:fillRect/>
            </a:stretch>
          </p:blipFill>
          <p:spPr bwMode="auto">
            <a:xfrm>
              <a:off x="5616403" y="1125464"/>
              <a:ext cx="2520000" cy="12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>
              <p:custDataLst>
                <p:tags r:id="rId18"/>
              </p:custDataLst>
            </p:nvPr>
          </p:nvSpPr>
          <p:spPr>
            <a:xfrm>
              <a:off x="4951099" y="1923799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乙：</a:t>
              </a:r>
              <a:endPara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819E5D1-10A2-456C-AF2B-88E5A7D29A6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242897" y="2853625"/>
            <a:ext cx="56938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3.5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7542917" y="2514311"/>
            <a:ext cx="71365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1cm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>
            <p:custDataLst>
              <p:tags r:id="rId11"/>
            </p:custDataLst>
          </p:nvPr>
        </p:nvGrpSpPr>
        <p:grpSpPr>
          <a:xfrm>
            <a:off x="519877" y="3372409"/>
            <a:ext cx="3398943" cy="1252980"/>
            <a:chOff x="394124" y="3453208"/>
            <a:chExt cx="3398943" cy="1249886"/>
          </a:xfrm>
        </p:grpSpPr>
        <p:sp>
          <p:nvSpPr>
            <p:cNvPr id="15" name="矩形 14"/>
            <p:cNvSpPr/>
            <p:nvPr>
              <p:custDataLst>
                <p:tags r:id="rId15"/>
              </p:custDataLst>
            </p:nvPr>
          </p:nvSpPr>
          <p:spPr>
            <a:xfrm>
              <a:off x="394124" y="4223564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丙：</a:t>
              </a:r>
              <a:endPara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2926" y="3453208"/>
              <a:ext cx="2780141" cy="1249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TextBox 3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49631" y="3561427"/>
            <a:ext cx="4620036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丙图中：被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测物体的末端恰好在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某刻度线上。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估计值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物体的长度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>
            <p:custDataLst>
              <p:tags r:id="rId13"/>
            </p:custDataLst>
          </p:nvPr>
        </p:nvSpPr>
        <p:spPr>
          <a:xfrm>
            <a:off x="7318495" y="3882415"/>
            <a:ext cx="109837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0.00cm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>
            <p:custDataLst>
              <p:tags r:id="rId14"/>
            </p:custDataLst>
          </p:nvPr>
        </p:nvSpPr>
        <p:spPr>
          <a:xfrm>
            <a:off x="6339395" y="4301919"/>
            <a:ext cx="72327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1.10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40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1" grpId="0"/>
      <p:bldP spid="10" grpId="0"/>
      <p:bldP spid="20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6228" y="759526"/>
            <a:ext cx="726175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记录的测量结果应由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准确数值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估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读数值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7394" y="232233"/>
            <a:ext cx="1596912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）会记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666" y="1402049"/>
            <a:ext cx="4639734" cy="207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9768" y="3612452"/>
            <a:ext cx="785056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分度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值是：</a:t>
            </a:r>
            <a:r>
              <a:rPr lang="zh-CN" altLang="en-US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单位为</a:t>
            </a:r>
            <a:r>
              <a:rPr lang="zh-CN" altLang="en-US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，准确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值为：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读值为：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此物体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长度为：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74870" y="3636876"/>
            <a:ext cx="106311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2.7cm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08282" y="4214100"/>
            <a:ext cx="131799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2.7.8cm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23786" y="3612452"/>
            <a:ext cx="76174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mm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18106" y="4214102"/>
            <a:ext cx="14702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 8mm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73932" y="3636876"/>
            <a:ext cx="62709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5319080" y="1642486"/>
            <a:ext cx="373961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测量值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（由分度值决定）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估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数值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仅有一位）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</a:p>
        </p:txBody>
      </p:sp>
    </p:spTree>
    <p:extLst>
      <p:ext uri="{BB962C8B-B14F-4D97-AF65-F5344CB8AC3E}">
        <p14:creationId xmlns:p14="http://schemas.microsoft.com/office/powerpoint/2010/main" val="1287995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8795" y="328528"/>
            <a:ext cx="34928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使用刻度尺测量长度</a:t>
            </a:r>
            <a:endParaRPr kumimoji="1"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307438" y="309570"/>
            <a:ext cx="1197391" cy="480621"/>
            <a:chOff x="593083" y="1684979"/>
            <a:chExt cx="1412231" cy="521185"/>
          </a:xfrm>
        </p:grpSpPr>
        <p:sp>
          <p:nvSpPr>
            <p:cNvPr id="4" name="Shape 108"/>
            <p:cNvSpPr/>
            <p:nvPr>
              <p:custDataLst>
                <p:tags r:id="rId6"/>
              </p:custDataLst>
            </p:nvPr>
          </p:nvSpPr>
          <p:spPr>
            <a:xfrm>
              <a:off x="659532" y="1684979"/>
              <a:ext cx="1279334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>
              <p:custDataLst>
                <p:tags r:id="rId7"/>
              </p:custDataLst>
            </p:nvPr>
          </p:nvSpPr>
          <p:spPr>
            <a:xfrm>
              <a:off x="593083" y="1705535"/>
              <a:ext cx="1412231" cy="50062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实验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63401" y="1050065"/>
            <a:ext cx="700092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物理课本的长度和宽度，并数据记录在表格中。</a:t>
            </a:r>
          </a:p>
        </p:txBody>
      </p:sp>
      <p:graphicFrame>
        <p:nvGraphicFramePr>
          <p:cNvPr id="8" name="Group 39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43917999"/>
              </p:ext>
            </p:extLst>
          </p:nvPr>
        </p:nvGraphicFramePr>
        <p:xfrm>
          <a:off x="695494" y="2163055"/>
          <a:ext cx="7548204" cy="2089548"/>
        </p:xfrm>
        <a:graphic>
          <a:graphicData uri="http://schemas.openxmlformats.org/drawingml/2006/table">
            <a:tbl>
              <a:tblPr/>
              <a:tblGrid>
                <a:gridCol w="2596791"/>
                <a:gridCol w="2476500"/>
                <a:gridCol w="2474913"/>
              </a:tblGrid>
              <a:tr h="6954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测量对象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F5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  度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F5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  度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F5C0"/>
                    </a:solidFill>
                  </a:tcPr>
                </a:tc>
              </a:tr>
              <a:tr h="698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课  本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F5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kern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/>
                        </a:rPr>
                        <a:t>25.98cm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18.42cm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954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作业本</a:t>
                      </a: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DF5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kern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/>
                        </a:rPr>
                        <a:t>20.12 cm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kern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Arial"/>
                        </a:rPr>
                        <a:t>18.15cm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楷体" pitchFamily="49" charset="-122"/>
                        <a:ea typeface="楷体" panose="02010609060101010101" pitchFamily="49" charset="-122"/>
                      </a:endParaRPr>
                    </a:p>
                  </a:txBody>
                  <a:tcPr marT="45833" marB="45833" anchor="ctr" horzOverflow="overflow">
                    <a:lnL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A23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2044107" y="1622742"/>
            <a:ext cx="383951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1"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刻度尺的分度值是</a:t>
            </a:r>
            <a:r>
              <a:rPr kumimoji="1"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mm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83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9866" y="549310"/>
            <a:ext cx="7476066" cy="220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5120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489" y="198935"/>
            <a:ext cx="1181379" cy="56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109510" y="3176433"/>
            <a:ext cx="1625600" cy="481764"/>
            <a:chOff x="576536" y="1684979"/>
            <a:chExt cx="1917270" cy="522424"/>
          </a:xfrm>
        </p:grpSpPr>
        <p:sp>
          <p:nvSpPr>
            <p:cNvPr id="5" name="Shape 108"/>
            <p:cNvSpPr/>
            <p:nvPr>
              <p:custDataLst>
                <p:tags r:id="rId6"/>
              </p:custDataLst>
            </p:nvPr>
          </p:nvSpPr>
          <p:spPr>
            <a:xfrm>
              <a:off x="659532" y="1684979"/>
              <a:ext cx="1654532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>
              <p:custDataLst>
                <p:tags r:id="rId7"/>
              </p:custDataLst>
            </p:nvPr>
          </p:nvSpPr>
          <p:spPr>
            <a:xfrm>
              <a:off x="576536" y="1705534"/>
              <a:ext cx="1917270" cy="50186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想想议议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669255" y="2869540"/>
            <a:ext cx="7069667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6305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Helvetica"/>
              </a:rPr>
              <a:t>生活中，我们常常采用一些粗略的方法来测量长度。人体的哪些部位可以作为“尺”用来估测长度？</a:t>
            </a: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386341" y="3834729"/>
            <a:ext cx="83525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“一柞”</a:t>
            </a:r>
            <a:r>
              <a:rPr lang="en-US" altLang="zh-CN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(</a:t>
            </a:r>
            <a:r>
              <a:rPr lang="zh-CN" altLang="en-US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约</a:t>
            </a:r>
            <a:r>
              <a:rPr lang="en-US" altLang="zh-CN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15cm)</a:t>
            </a:r>
            <a:r>
              <a:rPr lang="zh-CN" altLang="en-US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、“一步”</a:t>
            </a:r>
            <a:r>
              <a:rPr lang="en-US" altLang="zh-CN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(</a:t>
            </a:r>
            <a:r>
              <a:rPr lang="zh-CN" altLang="en-US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约</a:t>
            </a:r>
            <a:r>
              <a:rPr lang="en-US" altLang="zh-CN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60cm)</a:t>
            </a:r>
            <a:r>
              <a:rPr lang="zh-CN" altLang="en-US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、“一庹”（约</a:t>
            </a:r>
            <a:r>
              <a:rPr lang="en-US" altLang="zh-CN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1.60m</a:t>
            </a:r>
            <a:r>
              <a:rPr lang="zh-CN" altLang="en-US" sz="2000" ker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rPr>
              <a:t>，成人两臂左右平伸时两手之间的距离），可以利用这些“尺”估测长度。</a:t>
            </a:r>
          </a:p>
        </p:txBody>
      </p:sp>
    </p:spTree>
    <p:extLst>
      <p:ext uri="{BB962C8B-B14F-4D97-AF65-F5344CB8AC3E}">
        <p14:creationId xmlns:p14="http://schemas.microsoft.com/office/powerpoint/2010/main" val="876139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15" name="Text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9258" y="169845"/>
            <a:ext cx="357020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defRPr kumimoji="1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mtClean="0"/>
              <a:t>3.</a:t>
            </a:r>
            <a:r>
              <a:rPr lang="zh-CN" altLang="en-US" smtClean="0"/>
              <a:t>长度</a:t>
            </a:r>
            <a:r>
              <a:rPr lang="zh-CN" altLang="en-US"/>
              <a:t>测量的特殊方法</a:t>
            </a:r>
          </a:p>
        </p:txBody>
      </p:sp>
      <p:sp>
        <p:nvSpPr>
          <p:cNvPr id="1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0212" y="564751"/>
            <a:ext cx="8304704" cy="111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）累积法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把数个相同的微小物体放在一起测量，再将测量结果除以被测量的个数就得到一个微小物体的长度．</a:t>
            </a:r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280212" y="1538203"/>
            <a:ext cx="4245628" cy="3482226"/>
            <a:chOff x="347802" y="1597417"/>
            <a:chExt cx="4245628" cy="347362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48" name="矩形 1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47802" y="1597417"/>
                  <a:ext cx="4245628" cy="26712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zh-CN" altLang="en-US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测量细金属丝的直径：</a:t>
                  </a:r>
                  <a:endParaRPr lang="en-US" altLang="zh-CN" sz="2000" b="1" smtClean="0">
                    <a:solidFill>
                      <a:srgbClr val="FF0000"/>
                    </a:solidFill>
                    <a:latin typeface="楷体" pitchFamily="49" charset="-122"/>
                    <a:ea typeface="楷体" panose="02010609060101010101" pitchFamily="49" charset="-122"/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zh-CN" altLang="en-US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①</a:t>
                  </a:r>
                  <a:r>
                    <a:rPr lang="zh-CN" altLang="en-US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把铜丝紧密绕在铅笔上</a:t>
                  </a:r>
                  <a:r>
                    <a:rPr lang="zh-CN" altLang="en-US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；</a:t>
                  </a:r>
                  <a:endParaRPr lang="en-US" altLang="zh-CN" sz="2000" b="1" smtClean="0">
                    <a:solidFill>
                      <a:schemeClr val="bg1">
                        <a:lumMod val="10000"/>
                      </a:schemeClr>
                    </a:solidFill>
                    <a:latin typeface="楷体" pitchFamily="49" charset="-122"/>
                    <a:ea typeface="楷体" panose="02010609060101010101" pitchFamily="49" charset="-122"/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zh-CN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itchFamily="49" charset="-122"/>
                      <a:ea typeface="楷体" panose="02010609060101010101" pitchFamily="49" charset="-122"/>
                    </a:rPr>
                    <a:t>②</a:t>
                  </a:r>
                  <a:r>
                    <a:rPr lang="zh-CN" altLang="en-US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数出缠绕在铅笔杆上的圈数</a:t>
                  </a:r>
                  <a:r>
                    <a:rPr lang="en-US" altLang="zh-CN" sz="2000" b="1">
                      <a:solidFill>
                        <a:schemeClr val="bg1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n</a:t>
                  </a:r>
                  <a:r>
                    <a:rPr lang="zh-CN" altLang="en-US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；</a:t>
                  </a:r>
                  <a:endParaRPr lang="en-US" altLang="zh-CN" sz="2000" b="1" smtClean="0">
                    <a:solidFill>
                      <a:schemeClr val="bg1">
                        <a:lumMod val="1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zh-CN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③</a:t>
                  </a:r>
                  <a:r>
                    <a:rPr lang="zh-CN" altLang="en-US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用刻度尺量出</a:t>
                  </a:r>
                  <a:r>
                    <a:rPr lang="en-US" altLang="zh-CN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n</a:t>
                  </a:r>
                  <a:r>
                    <a:rPr lang="zh-CN" altLang="en-US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圈铜丝圈的长度</a:t>
                  </a:r>
                  <a:r>
                    <a:rPr lang="en-US" altLang="zh-CN" sz="2000" b="1">
                      <a:solidFill>
                        <a:schemeClr val="bg1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L</a:t>
                  </a:r>
                  <a:r>
                    <a:rPr lang="zh-CN" altLang="en-US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；</a:t>
                  </a:r>
                  <a:r>
                    <a:rPr lang="zh-CN" altLang="zh-CN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④</a:t>
                  </a:r>
                  <a:r>
                    <a:rPr lang="zh-CN" altLang="en-US" sz="2000" b="1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铜丝的</a:t>
                  </a:r>
                  <a:r>
                    <a:rPr lang="zh-CN" altLang="en-US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直径</a:t>
                  </a:r>
                  <a:r>
                    <a:rPr lang="en-US" altLang="zh-CN" sz="20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d=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𝐋</m:t>
                          </m:r>
                        </m:num>
                        <m:den>
                          <m: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𝐧</m:t>
                          </m:r>
                        </m:den>
                      </m:f>
                    </m:oMath>
                  </a14:m>
                  <a:r>
                    <a:rPr lang="zh-CN" altLang="en-US" sz="2000" b="1" smtClean="0">
                      <a:solidFill>
                        <a:schemeClr val="bg1">
                          <a:lumMod val="1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；</a:t>
                  </a:r>
                  <a:endParaRPr lang="zh-CN" altLang="en-US" sz="2000" b="1">
                    <a:solidFill>
                      <a:schemeClr val="bg1">
                        <a:lumMod val="10000"/>
                      </a:schemeClr>
                    </a:solidFill>
                    <a:latin typeface="楷体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 xmlns:p159="http://schemas.microsoft.com/office/powerpoint/2015/09/main" xmlns:p15="http://schemas.microsoft.com/office/powerpoint/2012/main" xmlns:p14="http://schemas.microsoft.com/office/powerpoint/2010/main" xmlns:wp="http://schemas.openxmlformats.org/drawingml/2006/wordprocessingDrawing" xmlns:w="http://schemas.openxmlformats.org/wordprocessingml/2006/main" xmlns:m="http://schemas.openxmlformats.org/officeDocument/2006/math" xmlns="">
            <p:sp>
              <p:nvSpPr>
                <p:cNvPr id="17" name="矩形 16"/>
                <p:cNvSpPr>
                  <a:spLocks noRot="1" noChangeAspect="1" noMove="1" noResize="1" noEditPoints="1" noAdjustHandles="1" noChangeArrowheads="1" noChangeShapeType="1" noTextEdit="1"/>
                </p:cNvSpPr>
                <p:nvPr>
                  <p:custDataLst>
                    <p:tags r:id="rId12"/>
                  </p:custDataLst>
                </p:nvPr>
              </p:nvSpPr>
              <p:spPr>
                <a:xfrm>
                  <a:off x="347802" y="1597417"/>
                  <a:ext cx="4245628" cy="2671244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l="-1580" r="-3161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6147" name="Picture 3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01" b="9290"/>
            <a:stretch>
              <a:fillRect/>
            </a:stretch>
          </p:blipFill>
          <p:spPr bwMode="auto">
            <a:xfrm>
              <a:off x="2556667" y="3487778"/>
              <a:ext cx="2036763" cy="1583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4795862" y="1601371"/>
            <a:ext cx="4126061" cy="3280949"/>
            <a:chOff x="4795861" y="1597417"/>
            <a:chExt cx="4126061" cy="32728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49" name="矩形 20">
                  <a:extLst>
                    <a:ext uri="{FF2B5EF4-FFF2-40B4-BE49-F238E27FC236}">
                      <a16:creationId xmlns="" xmlns:m="http://schemas.openxmlformats.org/officeDocument/2006/math" xmlns:w="http://schemas.openxmlformats.org/wordprocessingml/2006/main" xmlns:wp="http://schemas.openxmlformats.org/drawingml/2006/wordprocessingDrawing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0B7C04AD-0564-4DAF-8388-D7F1E4D6CD0A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4795861" y="1597417"/>
                  <a:ext cx="4126061" cy="21193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zh-CN" altLang="en-US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测物理课本一张纸的厚度</a:t>
                  </a:r>
                </a:p>
                <a:p>
                  <a:r>
                    <a:rPr lang="zh-CN" altLang="en-US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①</a:t>
                  </a:r>
                  <a:r>
                    <a:rPr lang="zh-CN" altLang="zh-CN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选取</a:t>
                  </a:r>
                  <a:r>
                    <a:rPr lang="en-US" altLang="zh-CN" sz="20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100</a:t>
                  </a:r>
                  <a:r>
                    <a:rPr lang="zh-CN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张纸作为一个整体</a:t>
                  </a:r>
                  <a:r>
                    <a:rPr lang="zh-CN" altLang="en-US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ce"/>
                    </a:rPr>
                    <a:t>；</a:t>
                  </a:r>
                  <a:r>
                    <a:rPr lang="en-US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endParaRPr lang="en-US" altLang="zh-CN" sz="2000" b="1" smtClean="0">
                    <a:solidFill>
                      <a:schemeClr val="tx1"/>
                    </a:solidFill>
                    <a:latin typeface="楷体" pitchFamily="49" charset="-122"/>
                    <a:ea typeface="楷体" panose="02010609060101010101" pitchFamily="49" charset="-122"/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zh-CN" sz="2000" b="1" smtClean="0">
                      <a:solidFill>
                        <a:schemeClr val="tx1"/>
                      </a:solidFill>
                      <a:latin typeface="楷体" pitchFamily="49" charset="-122"/>
                      <a:ea typeface="楷体" panose="02010609060101010101" pitchFamily="49" charset="-122"/>
                    </a:rPr>
                    <a:t>②</a:t>
                  </a:r>
                  <a:r>
                    <a:rPr lang="zh-CN" altLang="zh-CN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测出</a:t>
                  </a:r>
                  <a:r>
                    <a:rPr lang="en-US" altLang="zh-CN" sz="20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100</a:t>
                  </a:r>
                  <a:r>
                    <a:rPr lang="zh-CN" altLang="en-US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张纸的</a:t>
                  </a:r>
                  <a:r>
                    <a:rPr lang="zh-CN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总厚度</a:t>
                  </a:r>
                  <a:r>
                    <a:rPr lang="en-US" altLang="zh-CN" sz="2000" b="1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L</a:t>
                  </a:r>
                  <a:r>
                    <a:rPr lang="zh-CN" altLang="en-US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ce"/>
                    </a:rPr>
                    <a:t>；</a:t>
                  </a:r>
                  <a:endParaRPr lang="zh-CN" altLang="en-US" sz="2000" b="1">
                    <a:solidFill>
                      <a:schemeClr val="tx1"/>
                    </a:solidFill>
                    <a:latin typeface="楷体" pitchFamily="49" charset="-122"/>
                    <a:ea typeface="楷体" panose="02010609060101010101" pitchFamily="49" charset="-122"/>
                  </a:endParaRPr>
                </a:p>
                <a:p>
                  <a:pPr/>
                  <a:r>
                    <a:rPr lang="en-US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③</a:t>
                  </a:r>
                  <a:r>
                    <a:rPr lang="zh-CN" altLang="zh-CN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用</a:t>
                  </a:r>
                  <a:r>
                    <a:rPr lang="zh-CN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总厚度</a:t>
                  </a:r>
                  <a:r>
                    <a:rPr lang="en-US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ce"/>
                    </a:rPr>
                    <a:t>L</a:t>
                  </a:r>
                  <a:r>
                    <a:rPr lang="zh-CN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除以纸的张数</a:t>
                  </a:r>
                  <a:r>
                    <a:rPr lang="en-US" altLang="zh-CN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ce"/>
                    </a:rPr>
                    <a:t>100,</a:t>
                  </a:r>
                  <a:r>
                    <a:rPr lang="zh-CN" altLang="zh-CN" sz="2000" b="1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从而</a:t>
                  </a:r>
                  <a:r>
                    <a:rPr lang="zh-CN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得出一张纸的厚度</a:t>
                  </a:r>
                  <a:r>
                    <a:rPr lang="en-US" altLang="zh-CN" sz="2000" b="1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 </a:t>
                  </a:r>
                  <a:r>
                    <a:rPr lang="en-US" altLang="zh-CN" sz="2000" b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h</a:t>
                  </a:r>
                  <a:r>
                    <a:rPr lang="zh-CN" altLang="zh-CN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ce"/>
                    </a:rPr>
                    <a:t>＝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𝐋</m:t>
                          </m:r>
                        </m:num>
                        <m:den>
                          <m: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𝟏𝟎𝟎</m:t>
                          </m:r>
                        </m:den>
                      </m:f>
                    </m:oMath>
                  </a14:m>
                  <a:endParaRPr lang="zh-CN" altLang="en-US" sz="20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 xmlns:p159="http://schemas.microsoft.com/office/powerpoint/2015/09/main" xmlns:p15="http://schemas.microsoft.com/office/powerpoint/2012/main" xmlns:p14="http://schemas.microsoft.com/office/powerpoint/2010/main" xmlns:wp="http://schemas.openxmlformats.org/drawingml/2006/wordprocessingDrawing" xmlns:w="http://schemas.openxmlformats.org/wordprocessingml/2006/main" xmlns:m="http://schemas.openxmlformats.org/officeDocument/2006/math" xmlns="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wp="http://schemas.openxmlformats.org/drawingml/2006/wordprocessingDrawing" xmlns:w="http://schemas.openxmlformats.org/wordprocessingml/2006/main" xmlns:m="http://schemas.openxmlformats.org/officeDocument/2006/math" xmlns="" xmlns:a14="http://schemas.microsoft.com/office/drawing/2010/main" id="{0B7C04AD-0564-4DAF-8388-D7F1E4D6CD0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>
                  <p:custDataLst>
                    <p:tags r:id="rId15"/>
                  </p:custDataLst>
                </p:nvPr>
              </p:nvSpPr>
              <p:spPr>
                <a:xfrm>
                  <a:off x="4795861" y="1597417"/>
                  <a:ext cx="4126061" cy="2119363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l="-1625" r="0" b="-86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2" name="Picture 5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57" t="5579" r="6450" b="7297"/>
            <a:stretch>
              <a:fillRect/>
            </a:stretch>
          </p:blipFill>
          <p:spPr bwMode="auto">
            <a:xfrm>
              <a:off x="5610109" y="3625664"/>
              <a:ext cx="2086092" cy="1244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86127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01167" y="233403"/>
            <a:ext cx="318296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）化曲为直法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3898702" y="685340"/>
            <a:ext cx="5245298" cy="3947520"/>
            <a:chOff x="3898702" y="683647"/>
            <a:chExt cx="5245298" cy="3937773"/>
          </a:xfrm>
        </p:grpSpPr>
        <p:pic>
          <p:nvPicPr>
            <p:cNvPr id="6" name="Picture 2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98702" y="683647"/>
              <a:ext cx="2026049" cy="3937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>
              <p:custDataLst>
                <p:tags r:id="rId9"/>
              </p:custDataLst>
            </p:nvPr>
          </p:nvSpPr>
          <p:spPr>
            <a:xfrm>
              <a:off x="6028267" y="683647"/>
              <a:ext cx="3115733" cy="1197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r>
                <a:rPr kumimoji="1"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测出</a:t>
              </a:r>
              <a:r>
                <a:rPr kumimoji="1"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北京至广州两地间的铁路线的</a:t>
              </a:r>
              <a:r>
                <a:rPr kumimoji="1"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长度</a:t>
              </a:r>
              <a:endPara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59367" y="2659100"/>
            <a:ext cx="3552119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无弹性的棉线与曲线完全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重合，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作好两端的记号，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拉直测出棉线长度</a:t>
            </a:r>
            <a:r>
              <a:rPr lang="en-US" altLang="zh-CN" sz="2400" i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i="1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为曲线的长度。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楷体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305999" y="761569"/>
            <a:ext cx="3262432" cy="1897531"/>
            <a:chOff x="305999" y="759688"/>
            <a:chExt cx="3262432" cy="1892846"/>
          </a:xfrm>
        </p:grpSpPr>
        <p:pic>
          <p:nvPicPr>
            <p:cNvPr id="3" name="图片 46088" descr="12-24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6449" y="759688"/>
              <a:ext cx="3030217" cy="131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305999" y="2190869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①测量</a:t>
              </a:r>
              <a:r>
                <a:rPr lang="zh-CN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一段曲线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的长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度</a:t>
              </a:r>
            </a:p>
          </p:txBody>
        </p:sp>
      </p:grp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5847551" y="1834074"/>
            <a:ext cx="3220407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棉线与地图上两地间铁路线完全重合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测出棉线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AB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的长度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根据地图的比例尺求出铁路线的长度</a:t>
            </a:r>
            <a:r>
              <a:rPr lang="zh-CN" altLang="zh-CN" sz="2400" smtClean="0">
                <a:solidFill>
                  <a:schemeClr val="bg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7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07291" y="683834"/>
            <a:ext cx="81365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借助于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一些简单的辅助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器材把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不可直接测量的长度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平移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到刻度尺上，从而可直接测出该长度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31445" y="265074"/>
            <a:ext cx="252024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）化暗为明：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56600" y="1821698"/>
            <a:ext cx="8466167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如：测硬币、球、圆柱的直径、圆锥的高等不明显的长度，可借助于直尺三角板，转化为明显得长度来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相切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的两刻度线之间的长度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" b="4378"/>
          <a:stretch>
            <a:fillRect/>
          </a:stretch>
        </p:blipFill>
        <p:spPr bwMode="auto">
          <a:xfrm>
            <a:off x="510489" y="3580366"/>
            <a:ext cx="2520000" cy="1371386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 preferRelativeResize="0">
            <a:picLocks noChangeArrowheads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9" b="3459"/>
          <a:stretch>
            <a:fillRect/>
          </a:stretch>
        </p:blipFill>
        <p:spPr bwMode="auto">
          <a:xfrm>
            <a:off x="3414105" y="3482838"/>
            <a:ext cx="2160000" cy="1443564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 preferRelativeResize="0"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6033" y="3482838"/>
            <a:ext cx="2160000" cy="1443564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261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07063" y="235743"/>
            <a:ext cx="26058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时间</a:t>
            </a: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的测量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900" y="760257"/>
            <a:ext cx="46406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国际单位：基本单位是秒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41820" y="1256380"/>
            <a:ext cx="533351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常用单位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：小时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）、分（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min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）等</a:t>
            </a:r>
            <a:endParaRPr lang="zh-CN" altLang="en-US" sz="2400"/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512379" y="2423084"/>
            <a:ext cx="5715918" cy="492747"/>
            <a:chOff x="715579" y="2491300"/>
            <a:chExt cx="5715918" cy="491530"/>
          </a:xfrm>
        </p:grpSpPr>
        <p:sp>
          <p:nvSpPr>
            <p:cNvPr id="7" name="Rectangle 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948516" y="2521165"/>
              <a:ext cx="17843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rPr>
                <a:t>1min</a:t>
              </a:r>
              <a:r>
                <a:rPr lang="zh-CN" altLang="en-US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rPr>
                <a:t>60s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715579" y="2491300"/>
              <a:ext cx="17969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rPr>
                <a:t>1h</a:t>
              </a:r>
              <a:r>
                <a:rPr lang="zh-CN" altLang="en-US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rPr>
                <a:t>60min</a:t>
              </a:r>
              <a:endParaRPr lang="en-US" altLang="zh-CN" sz="24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915963" y="2521165"/>
              <a:ext cx="151553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楷体_GB2312" pitchFamily="1" charset="-122"/>
                  <a:cs typeface="Times New Roman" panose="02020603050405020304" pitchFamily="18" charset="0"/>
                </a:defRPr>
              </a:lvl1pPr>
            </a:lstStyle>
            <a:p>
              <a:r>
                <a:rPr lang="en-US" altLang="zh-CN"/>
                <a:t>1h=3600s</a:t>
              </a:r>
            </a:p>
          </p:txBody>
        </p:sp>
      </p:grpSp>
      <p:sp>
        <p:nvSpPr>
          <p:cNvPr id="10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2587" y="1855160"/>
            <a:ext cx="391008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它们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之间的换算关系是：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74317" y="2951920"/>
            <a:ext cx="789141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你知道人类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从古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至今有哪些计量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421001" y="3567541"/>
            <a:ext cx="16706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计时工具</a:t>
            </a:r>
          </a:p>
        </p:txBody>
      </p:sp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>
            <a:off x="207610" y="2910704"/>
            <a:ext cx="1412231" cy="504024"/>
            <a:chOff x="593083" y="1684979"/>
            <a:chExt cx="1412231" cy="502779"/>
          </a:xfrm>
        </p:grpSpPr>
        <p:sp>
          <p:nvSpPr>
            <p:cNvPr id="15" name="Shape 108"/>
            <p:cNvSpPr/>
            <p:nvPr>
              <p:custDataLst>
                <p:tags r:id="rId13"/>
              </p:custDataLst>
            </p:nvPr>
          </p:nvSpPr>
          <p:spPr>
            <a:xfrm>
              <a:off x="659532" y="1684979"/>
              <a:ext cx="1279334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Shape 112"/>
            <p:cNvSpPr/>
            <p:nvPr>
              <p:custDataLst>
                <p:tags r:id="rId14"/>
              </p:custDataLst>
            </p:nvPr>
          </p:nvSpPr>
          <p:spPr>
            <a:xfrm>
              <a:off x="593083" y="1705535"/>
              <a:ext cx="141223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问题讨论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41819" y="4085114"/>
            <a:ext cx="701731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古代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：日晷、沙漏、滴漏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燃香、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脉搏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 </a:t>
            </a:r>
          </a:p>
        </p:txBody>
      </p:sp>
      <p:pic>
        <p:nvPicPr>
          <p:cNvPr id="6" name="从古到今计时方法的发展.wmv">
            <a:hlinkClick r:id="" action="ppaction://media"/>
          </p:cNvPr>
          <p:cNvPicPr preferRelativeResize="0">
            <a:picLocks noChangeAspect="1"/>
          </p:cNvPicPr>
          <p:nvPr>
            <a:videoFile r:link="rId11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378506" y="1111878"/>
            <a:ext cx="1981477" cy="152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867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3" grpId="0"/>
      <p:bldP spid="5" grpId="0"/>
      <p:bldP spid="10" grpId="0"/>
      <p:bldP spid="12" grpId="0"/>
      <p:bldP spid="13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07064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64376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346" y="178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0131" y="670063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10" name="文本框 1"/>
          <p:cNvSpPr txBox="1"/>
          <p:nvPr>
            <p:custDataLst>
              <p:tags r:id="rId6"/>
            </p:custDataLst>
          </p:nvPr>
        </p:nvSpPr>
        <p:spPr>
          <a:xfrm>
            <a:off x="1324356" y="749866"/>
            <a:ext cx="433824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耳听为虚，眼见一定为实吗？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grpSp>
        <p:nvGrpSpPr>
          <p:cNvPr id="24" name="组合 23"/>
          <p:cNvGrpSpPr/>
          <p:nvPr>
            <p:custDataLst>
              <p:tags r:id="rId7"/>
            </p:custDataLst>
          </p:nvPr>
        </p:nvGrpSpPr>
        <p:grpSpPr>
          <a:xfrm>
            <a:off x="234015" y="1500366"/>
            <a:ext cx="1412231" cy="504024"/>
            <a:chOff x="593083" y="1684979"/>
            <a:chExt cx="1412231" cy="502779"/>
          </a:xfrm>
        </p:grpSpPr>
        <p:sp>
          <p:nvSpPr>
            <p:cNvPr id="25" name="Shape 108"/>
            <p:cNvSpPr/>
            <p:nvPr>
              <p:custDataLst>
                <p:tags r:id="rId19"/>
              </p:custDataLst>
            </p:nvPr>
          </p:nvSpPr>
          <p:spPr>
            <a:xfrm>
              <a:off x="659532" y="1684979"/>
              <a:ext cx="1279334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Shape 112"/>
            <p:cNvSpPr/>
            <p:nvPr>
              <p:custDataLst>
                <p:tags r:id="rId20"/>
              </p:custDataLst>
            </p:nvPr>
          </p:nvSpPr>
          <p:spPr>
            <a:xfrm>
              <a:off x="593083" y="1705535"/>
              <a:ext cx="141223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比一比</a:t>
              </a: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27" name="Picture 3" descr="缪斯－莱耶错觉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" t="4629" r="4511" b="34871"/>
          <a:stretch>
            <a:fillRect/>
          </a:stretch>
        </p:blipFill>
        <p:spPr bwMode="auto">
          <a:xfrm>
            <a:off x="1754886" y="1293489"/>
            <a:ext cx="2921058" cy="142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/>
          <a:srcRect l="3249" r="4283"/>
          <a:stretch>
            <a:fillRect/>
          </a:stretch>
        </p:blipFill>
        <p:spPr>
          <a:xfrm>
            <a:off x="6006801" y="836645"/>
            <a:ext cx="1570381" cy="1925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矩形 28"/>
          <p:cNvSpPr/>
          <p:nvPr>
            <p:custDataLst>
              <p:tags r:id="rId10"/>
            </p:custDataLst>
          </p:nvPr>
        </p:nvSpPr>
        <p:spPr>
          <a:xfrm>
            <a:off x="1579798" y="2882650"/>
            <a:ext cx="295465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两条线段一样长吗？</a:t>
            </a: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4651663" y="2882650"/>
            <a:ext cx="418576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红色和蓝色的线段，哪段长？</a:t>
            </a:r>
          </a:p>
        </p:txBody>
      </p:sp>
      <p:grpSp>
        <p:nvGrpSpPr>
          <p:cNvPr id="19" name="组合 18"/>
          <p:cNvGrpSpPr/>
          <p:nvPr>
            <p:custDataLst>
              <p:tags r:id="rId12"/>
            </p:custDataLst>
          </p:nvPr>
        </p:nvGrpSpPr>
        <p:grpSpPr>
          <a:xfrm>
            <a:off x="2297062" y="1665871"/>
            <a:ext cx="1908934" cy="721782"/>
            <a:chOff x="2297062" y="1661758"/>
            <a:chExt cx="1908934" cy="720000"/>
          </a:xfrm>
        </p:grpSpPr>
        <p:sp>
          <p:nvSpPr>
            <p:cNvPr id="32" name="Line 1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H="1">
              <a:off x="2297062" y="1661758"/>
              <a:ext cx="0" cy="7200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33" name="Line 2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H="1">
              <a:off x="4205996" y="1661758"/>
              <a:ext cx="0" cy="7200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6470505" y="910442"/>
            <a:ext cx="643832" cy="1010495"/>
            <a:chOff x="6470505" y="908194"/>
            <a:chExt cx="643832" cy="1008000"/>
          </a:xfrm>
        </p:grpSpPr>
        <p:sp>
          <p:nvSpPr>
            <p:cNvPr id="35" name="Line 19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H="1">
              <a:off x="6470505" y="908194"/>
              <a:ext cx="0" cy="1008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36" name="Line 20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H="1">
              <a:off x="7114337" y="908194"/>
              <a:ext cx="0" cy="1008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37" name="Text Box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0591" y="3286044"/>
            <a:ext cx="8368907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测量的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必要性：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的视觉并不总是可靠的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更准确地认识周围的世界，把握事物的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要对物体的某些情况进行定量的描述,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用仪器来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3376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9" grpId="0"/>
      <p:bldP spid="30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>
            <p:custDataLst>
              <p:tags r:id="rId1"/>
            </p:custDataLst>
          </p:nvPr>
        </p:nvGrpSpPr>
        <p:grpSpPr>
          <a:xfrm>
            <a:off x="262462" y="310695"/>
            <a:ext cx="2122697" cy="2267263"/>
            <a:chOff x="262462" y="422432"/>
            <a:chExt cx="2122697" cy="226166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8DB20C-7DF5-46EC-A8C0-DB5DF60C1140}"/>
                </a:ext>
              </a:extLst>
            </p:cNvPr>
            <p:cNvPicPr preferRelativeResize="0"/>
            <p:nvPr>
              <p:custDataLst>
                <p:tags r:id="rId25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810" y="422432"/>
              <a:ext cx="1620000" cy="180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</p:spPr>
        </p:pic>
        <p:sp>
          <p:nvSpPr>
            <p:cNvPr id="5" name="文本框 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BA1F1D-88B8-4F4A-B894-1A1A6A552FB7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262462" y="2222432"/>
              <a:ext cx="21226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00000"/>
                </a:lnSpc>
              </a:pPr>
              <a:r>
                <a:rPr lang="zh-CN" altLang="en-US"/>
                <a:t>一炷香的时间 </a:t>
              </a:r>
            </a:p>
          </p:txBody>
        </p:sp>
      </p:grpSp>
      <p:sp>
        <p:nvSpPr>
          <p:cNvPr id="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>
            <a:off x="2531349" y="243297"/>
            <a:ext cx="1620000" cy="2267263"/>
            <a:chOff x="2570941" y="345591"/>
            <a:chExt cx="1620000" cy="2261665"/>
          </a:xfrm>
        </p:grpSpPr>
        <p:pic>
          <p:nvPicPr>
            <p:cNvPr id="9" name="图片 45067"/>
            <p:cNvPicPr preferRelativeResize="0">
              <a:picLocks noChangeArrowheads="1"/>
            </p:cNvPicPr>
            <p:nvPr>
              <p:custDataLst>
                <p:tags r:id="rId23"/>
              </p:custDataLst>
            </p:nvPr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16"/>
            <a:stretch>
              <a:fillRect/>
            </a:stretch>
          </p:blipFill>
          <p:spPr bwMode="auto">
            <a:xfrm>
              <a:off x="2570941" y="345591"/>
              <a:ext cx="1620000" cy="180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6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929198" y="2145591"/>
              <a:ext cx="9034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00000"/>
                </a:lnSpc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日晷</a:t>
              </a:r>
            </a:p>
          </p:txBody>
        </p:sp>
      </p:grp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>
            <a:off x="4700367" y="221826"/>
            <a:ext cx="1620000" cy="2288734"/>
            <a:chOff x="4572000" y="551469"/>
            <a:chExt cx="1620000" cy="2283083"/>
          </a:xfrm>
        </p:grpSpPr>
        <p:pic>
          <p:nvPicPr>
            <p:cNvPr id="12" name="图片 45068"/>
            <p:cNvPicPr preferRelativeResize="0">
              <a:picLocks noChangeArrowheads="1"/>
            </p:cNvPicPr>
            <p:nvPr>
              <p:custDataLst>
                <p:tags r:id="rId21"/>
              </p:custDataLst>
            </p:nvPr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72000" y="551469"/>
              <a:ext cx="1620000" cy="180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6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910667" y="2372887"/>
              <a:ext cx="11260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00000"/>
                </a:lnSpc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沙漏</a:t>
              </a:r>
            </a:p>
          </p:txBody>
        </p:sp>
      </p:grp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6678524" y="221826"/>
            <a:ext cx="1620000" cy="2268682"/>
            <a:chOff x="6701602" y="601996"/>
            <a:chExt cx="1620000" cy="2263080"/>
          </a:xfrm>
        </p:grpSpPr>
        <p:pic>
          <p:nvPicPr>
            <p:cNvPr id="15" name="图片 45073"/>
            <p:cNvPicPr preferRelativeResize="0">
              <a:picLocks noChangeArrowheads="1"/>
            </p:cNvPicPr>
            <p:nvPr>
              <p:custDataLst>
                <p:tags r:id="rId19"/>
              </p:custDataLst>
            </p:nvPr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01602" y="601996"/>
              <a:ext cx="1620000" cy="180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6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712935" y="2403411"/>
              <a:ext cx="16086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00000"/>
                </a:lnSpc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/>
                <a:t>铜壶滴漏</a:t>
              </a:r>
            </a:p>
          </p:txBody>
        </p:sp>
      </p:grpSp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>
            <a:off x="160556" y="2599429"/>
            <a:ext cx="590578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现代：机械钟表、石英钟、电子表等</a:t>
            </a:r>
          </a:p>
        </p:txBody>
      </p:sp>
      <p:grpSp>
        <p:nvGrpSpPr>
          <p:cNvPr id="21" name="组合 20"/>
          <p:cNvGrpSpPr/>
          <p:nvPr>
            <p:custDataLst>
              <p:tags r:id="rId7"/>
            </p:custDataLst>
          </p:nvPr>
        </p:nvGrpSpPr>
        <p:grpSpPr>
          <a:xfrm>
            <a:off x="603809" y="3140421"/>
            <a:ext cx="1440000" cy="1906372"/>
            <a:chOff x="832583" y="3003127"/>
            <a:chExt cx="1440000" cy="1901665"/>
          </a:xfrm>
        </p:grpSpPr>
        <p:pic>
          <p:nvPicPr>
            <p:cNvPr id="25" name="Picture 21" descr="E:\物理八上R资源整理\第一章  机械运动\第1节  长度和时间的测量\图片\01404015.jpg"/>
            <p:cNvPicPr preferRelativeResize="0">
              <a:picLocks noChangeArrowheads="1"/>
            </p:cNvPicPr>
            <p:nvPr>
              <p:custDataLst>
                <p:tags r:id="rId17"/>
              </p:custDataLst>
            </p:nvPr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2583" y="3003127"/>
              <a:ext cx="1440000" cy="144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12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992141" y="4443127"/>
              <a:ext cx="11128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石英钟</a:t>
              </a:r>
            </a:p>
          </p:txBody>
        </p:sp>
      </p:grpSp>
      <p:grpSp>
        <p:nvGrpSpPr>
          <p:cNvPr id="24" name="组合 23"/>
          <p:cNvGrpSpPr/>
          <p:nvPr>
            <p:custDataLst>
              <p:tags r:id="rId8"/>
            </p:custDataLst>
          </p:nvPr>
        </p:nvGrpSpPr>
        <p:grpSpPr>
          <a:xfrm>
            <a:off x="6854264" y="3062237"/>
            <a:ext cx="1444260" cy="1906372"/>
            <a:chOff x="6504043" y="3054675"/>
            <a:chExt cx="1444260" cy="1901665"/>
          </a:xfrm>
        </p:grpSpPr>
        <p:pic>
          <p:nvPicPr>
            <p:cNvPr id="27" name="Picture 24" descr="E:\物理八上R资源整理\第一章  机械运动\第1节  长度和时间的测量\图片\01404018.jpg"/>
            <p:cNvPicPr preferRelativeResize="0">
              <a:picLocks noChangeArrowheads="1"/>
            </p:cNvPicPr>
            <p:nvPr>
              <p:custDataLst>
                <p:tags r:id="rId15"/>
              </p:custDataLst>
            </p:nvPr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08303" y="3054675"/>
              <a:ext cx="1440000" cy="144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 Box 12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504043" y="4494675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电子停表</a:t>
              </a:r>
            </a:p>
          </p:txBody>
        </p:sp>
      </p:grpSp>
      <p:grpSp>
        <p:nvGrpSpPr>
          <p:cNvPr id="23" name="组合 22"/>
          <p:cNvGrpSpPr/>
          <p:nvPr>
            <p:custDataLst>
              <p:tags r:id="rId9"/>
            </p:custDataLst>
          </p:nvPr>
        </p:nvGrpSpPr>
        <p:grpSpPr>
          <a:xfrm>
            <a:off x="4873405" y="3140421"/>
            <a:ext cx="1457325" cy="1906371"/>
            <a:chOff x="4609015" y="3132666"/>
            <a:chExt cx="1457325" cy="1901664"/>
          </a:xfrm>
        </p:grpSpPr>
        <p:pic>
          <p:nvPicPr>
            <p:cNvPr id="1029" name="Picture 5" descr="01404017"/>
            <p:cNvPicPr preferRelativeResize="0"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09015" y="3132666"/>
              <a:ext cx="1440000" cy="144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12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644156" y="4572665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机械停表</a:t>
              </a:r>
            </a:p>
          </p:txBody>
        </p:sp>
      </p:grpSp>
      <p:grpSp>
        <p:nvGrpSpPr>
          <p:cNvPr id="22" name="组合 21"/>
          <p:cNvGrpSpPr/>
          <p:nvPr>
            <p:custDataLst>
              <p:tags r:id="rId10"/>
            </p:custDataLst>
          </p:nvPr>
        </p:nvGrpSpPr>
        <p:grpSpPr>
          <a:xfrm>
            <a:off x="2686858" y="3140421"/>
            <a:ext cx="1486620" cy="1898994"/>
            <a:chOff x="3017565" y="3192813"/>
            <a:chExt cx="1486620" cy="1894305"/>
          </a:xfrm>
        </p:grpSpPr>
        <p:pic>
          <p:nvPicPr>
            <p:cNvPr id="26" name="Picture 22" descr="E:\物理八上R资源整理\第一章  机械运动\第1节  长度和时间的测量\图片\01404016.jpg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17565" y="3192813"/>
              <a:ext cx="1440000" cy="1440000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1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082001" y="4625453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电子手表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21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9394" y="467746"/>
            <a:ext cx="449580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运动场和实验室经常用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1967" y="2162223"/>
            <a:ext cx="5112554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39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铯原子钟精确度非常高，每百万年只有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GB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的误差。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1967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年国际计量大会规定，铯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133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原子振动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9192631770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次所需的时间定义为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GB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56"/>
          <a:stretch>
            <a:fillRect/>
          </a:stretch>
        </p:blipFill>
        <p:spPr bwMode="auto">
          <a:xfrm>
            <a:off x="5789084" y="2238407"/>
            <a:ext cx="2745316" cy="1801703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20071211936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7685" y="390482"/>
            <a:ext cx="1269707" cy="1538877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10246"/>
          <p:cNvGrpSpPr/>
          <p:nvPr>
            <p:custDataLst>
              <p:tags r:id="rId5"/>
            </p:custDataLst>
          </p:nvPr>
        </p:nvGrpSpPr>
        <p:grpSpPr>
          <a:xfrm>
            <a:off x="401967" y="1159921"/>
            <a:ext cx="1309894" cy="463106"/>
            <a:chOff x="2607" y="921"/>
            <a:chExt cx="1331" cy="336"/>
          </a:xfrm>
        </p:grpSpPr>
        <p:sp>
          <p:nvSpPr>
            <p:cNvPr id="10" name="圆角矩形 1024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607" y="921"/>
              <a:ext cx="1314" cy="317"/>
            </a:xfrm>
            <a:prstGeom prst="roundRect">
              <a:avLst>
                <a:gd name="adj" fmla="val 16667"/>
              </a:avLst>
            </a:prstGeom>
            <a:solidFill>
              <a:srgbClr val="009200"/>
            </a:solidFill>
            <a:ln w="12700">
              <a:noFill/>
              <a:rou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矩形 1024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652" y="921"/>
              <a:ext cx="128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smtClean="0">
                  <a:solidFill>
                    <a:schemeClr val="tx2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r>
                <a:rPr lang="zh-CN" altLang="en-US" sz="2400">
                  <a:solidFill>
                    <a:schemeClr val="tx2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</a:t>
              </a:r>
            </a:p>
          </p:txBody>
        </p:sp>
      </p:grpSp>
      <p:sp>
        <p:nvSpPr>
          <p:cNvPr id="12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3536" y="1775600"/>
            <a:ext cx="45966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更精确的计时仪器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铯原子钟。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010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54252" y="341110"/>
            <a:ext cx="282801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．机械停表的使用</a:t>
            </a:r>
          </a:p>
        </p:txBody>
      </p:sp>
      <p:pic>
        <p:nvPicPr>
          <p:cNvPr id="2050" name="Picture 2" descr="机械停表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3317" y="648901"/>
            <a:ext cx="3652292" cy="375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54251" y="886568"/>
            <a:ext cx="4986616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）量程和分度值：机械停表的外圈（大表盘）以秒为单位，内圈（小表盘）以分为单位，不同停表量程和分度值会不同，量程以小圈为准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。如图中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小表盘转一圈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量程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60 min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，外圈分度值为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0.2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84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文本框 100"/>
          <p:cNvSpPr txBox="1"/>
          <p:nvPr>
            <p:custDataLst>
              <p:tags r:id="rId2"/>
            </p:custDataLst>
          </p:nvPr>
        </p:nvSpPr>
        <p:spPr>
          <a:xfrm>
            <a:off x="262467" y="372314"/>
            <a:ext cx="5181085" cy="3957004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algn="l" defTabSz="685324">
              <a:lnSpc>
                <a:spcPct val="1500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）读数：在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读数时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先读出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小表盘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上指针所通过的分钟数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整数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);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再观察小表盘上的指针有没有超过两数字之间的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半分钟刻度线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若不超过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则大表盘按照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0~30s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读数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若超过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则大表盘按照</a:t>
            </a:r>
            <a:r>
              <a:rPr 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31~60s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读数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左图读数</a:t>
            </a:r>
            <a:r>
              <a:rPr lang="zh-CN" altLang="en-US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en-US" altLang="zh-CN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37.5</a:t>
            </a:r>
            <a:r>
              <a:rPr lang="zh-CN" altLang="en-US" sz="24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秒。换成秒是：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337.5</a:t>
            </a:r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秒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5244" y="727649"/>
            <a:ext cx="2857963" cy="318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11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07438" y="309570"/>
            <a:ext cx="1197391" cy="480621"/>
            <a:chOff x="593083" y="1684979"/>
            <a:chExt cx="1412231" cy="521185"/>
          </a:xfrm>
        </p:grpSpPr>
        <p:sp>
          <p:nvSpPr>
            <p:cNvPr id="3" name="Shape 108"/>
            <p:cNvSpPr/>
            <p:nvPr>
              <p:custDataLst>
                <p:tags r:id="rId8"/>
              </p:custDataLst>
            </p:nvPr>
          </p:nvSpPr>
          <p:spPr>
            <a:xfrm>
              <a:off x="659532" y="1684979"/>
              <a:ext cx="1279334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9"/>
              </p:custDataLst>
            </p:nvPr>
          </p:nvSpPr>
          <p:spPr>
            <a:xfrm>
              <a:off x="593083" y="1705535"/>
              <a:ext cx="1412231" cy="50062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实验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581834" y="301251"/>
            <a:ext cx="23391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用停表测量时间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12065" y="3184510"/>
            <a:ext cx="6053268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）用停表测量你脉搏跳动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次 所用的时间是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1min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内你的脉搏跳动的次数是 </a:t>
            </a:r>
            <a:r>
              <a:rPr lang="zh-CN" altLang="en-US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86864" y="870472"/>
            <a:ext cx="658443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）机械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停表的使用：</a:t>
            </a:r>
          </a:p>
          <a:p>
            <a:pPr algn="l">
              <a:lnSpc>
                <a:spcPct val="150000"/>
              </a:lnSpc>
            </a:pP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表针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走动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表针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停止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走动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第三次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表针</a:t>
            </a:r>
            <a:r>
              <a:rPr lang="zh-CN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</a:t>
            </a:r>
            <a:r>
              <a:rPr lang="zh-CN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4" descr="200712119364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73001" y="1313854"/>
            <a:ext cx="2378977" cy="274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279211" y="3832440"/>
            <a:ext cx="33855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134534" y="4421467"/>
            <a:ext cx="49244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75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96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07063" y="2357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四、误差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3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231906" y="774825"/>
            <a:ext cx="1625600" cy="481764"/>
            <a:chOff x="576536" y="1684979"/>
            <a:chExt cx="1917270" cy="522424"/>
          </a:xfrm>
        </p:grpSpPr>
        <p:sp>
          <p:nvSpPr>
            <p:cNvPr id="11" name="Shape 108"/>
            <p:cNvSpPr/>
            <p:nvPr>
              <p:custDataLst>
                <p:tags r:id="rId21"/>
              </p:custDataLst>
            </p:nvPr>
          </p:nvSpPr>
          <p:spPr>
            <a:xfrm>
              <a:off x="659532" y="1684979"/>
              <a:ext cx="1654532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>
              <p:custDataLst>
                <p:tags r:id="rId22"/>
              </p:custDataLst>
            </p:nvPr>
          </p:nvSpPr>
          <p:spPr>
            <a:xfrm>
              <a:off x="576536" y="1705534"/>
              <a:ext cx="1917270" cy="50186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想想议议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913462" y="423534"/>
            <a:ext cx="635619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分度值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的刻度尺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同一个物体的长度。比较测量结果发现什么？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>
            <p:custDataLst>
              <p:tags r:id="rId6"/>
            </p:custDataLst>
          </p:nvPr>
        </p:nvGrpSpPr>
        <p:grpSpPr>
          <a:xfrm>
            <a:off x="231906" y="2862917"/>
            <a:ext cx="8549306" cy="1545481"/>
            <a:chOff x="302276" y="2978063"/>
            <a:chExt cx="8549306" cy="1541665"/>
          </a:xfrm>
        </p:grpSpPr>
        <p:sp>
          <p:nvSpPr>
            <p:cNvPr id="6" name="矩形 5"/>
            <p:cNvSpPr/>
            <p:nvPr>
              <p:custDataLst>
                <p:tags r:id="rId17"/>
              </p:custDataLst>
            </p:nvPr>
          </p:nvSpPr>
          <p:spPr>
            <a:xfrm>
              <a:off x="2677108" y="2978063"/>
              <a:ext cx="617447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乙：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分度值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400" u="sng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1mm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测量结果： </a:t>
              </a:r>
              <a:r>
                <a:rPr lang="en-US" altLang="zh-CN" sz="2400" u="sng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2.76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cm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；准确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值：</a:t>
              </a:r>
              <a:r>
                <a:rPr lang="en-US" altLang="zh-CN" sz="2400" u="sng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2.7cm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；估读值：</a:t>
              </a:r>
              <a:r>
                <a:rPr lang="en-US" altLang="zh-CN" sz="2400" u="sng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0.06cm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14" name="组合 13"/>
            <p:cNvGrpSpPr/>
            <p:nvPr>
              <p:custDataLst>
                <p:tags r:id="rId18"/>
              </p:custDataLst>
            </p:nvPr>
          </p:nvGrpSpPr>
          <p:grpSpPr>
            <a:xfrm>
              <a:off x="302276" y="2978063"/>
              <a:ext cx="2160000" cy="1541665"/>
              <a:chOff x="329748" y="3124198"/>
              <a:chExt cx="2160000" cy="1541665"/>
            </a:xfrm>
          </p:grpSpPr>
          <p:pic>
            <p:nvPicPr>
              <p:cNvPr id="1027" name="Picture 3"/>
              <p:cNvPicPr preferRelativeResize="0">
                <a:picLocks noChangeArrowheads="1"/>
              </p:cNvPicPr>
              <p:nvPr>
                <p:custDataLst>
                  <p:tags r:id="rId19"/>
                </p:custDataLst>
              </p:nvPr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29748" y="3124198"/>
                <a:ext cx="216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矩形 8"/>
              <p:cNvSpPr/>
              <p:nvPr>
                <p:custDataLst>
                  <p:tags r:id="rId20"/>
                </p:custDataLst>
              </p:nvPr>
            </p:nvSpPr>
            <p:spPr>
              <a:xfrm>
                <a:off x="1052164" y="4204198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乙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243680" y="1484249"/>
            <a:ext cx="7967381" cy="1527802"/>
            <a:chOff x="255029" y="1562651"/>
            <a:chExt cx="7967381" cy="1524030"/>
          </a:xfrm>
        </p:grpSpPr>
        <p:sp>
          <p:nvSpPr>
            <p:cNvPr id="4" name="矩形 3"/>
            <p:cNvSpPr/>
            <p:nvPr>
              <p:custDataLst>
                <p:tags r:id="rId13"/>
              </p:custDataLst>
            </p:nvPr>
          </p:nvSpPr>
          <p:spPr>
            <a:xfrm>
              <a:off x="2600543" y="1562651"/>
              <a:ext cx="56218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甲：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度值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400" u="sng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1cm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；测量结果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400" u="sng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2.8cm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准确值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400" u="sng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2cm</a:t>
              </a:r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估读值：</a:t>
              </a:r>
              <a:r>
                <a:rPr lang="en-US" altLang="zh-CN" sz="2400" u="sng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0.8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cm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grpSp>
          <p:nvGrpSpPr>
            <p:cNvPr id="13" name="组合 12"/>
            <p:cNvGrpSpPr/>
            <p:nvPr>
              <p:custDataLst>
                <p:tags r:id="rId14"/>
              </p:custDataLst>
            </p:nvPr>
          </p:nvGrpSpPr>
          <p:grpSpPr>
            <a:xfrm>
              <a:off x="255029" y="1622816"/>
              <a:ext cx="2160000" cy="1463865"/>
              <a:chOff x="461301" y="1539910"/>
              <a:chExt cx="2160000" cy="1463865"/>
            </a:xfrm>
          </p:grpSpPr>
          <p:pic>
            <p:nvPicPr>
              <p:cNvPr id="1025" name="Picture 1"/>
              <p:cNvPicPr preferRelativeResize="0">
                <a:picLocks noChangeArrowheads="1"/>
              </p:cNvPicPr>
              <p:nvPr>
                <p:custDataLst>
                  <p:tags r:id="rId15"/>
                </p:custDataLst>
              </p:nvPr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61301" y="1539910"/>
                <a:ext cx="216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矩形 14"/>
              <p:cNvSpPr/>
              <p:nvPr>
                <p:custDataLst>
                  <p:tags r:id="rId16"/>
                </p:custDataLst>
              </p:nvPr>
            </p:nvSpPr>
            <p:spPr>
              <a:xfrm>
                <a:off x="1147152" y="2542110"/>
                <a:ext cx="49244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甲</a:t>
                </a: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361538" y="4452695"/>
            <a:ext cx="7535333" cy="514637"/>
            <a:chOff x="524928" y="4519727"/>
            <a:chExt cx="7535333" cy="513366"/>
          </a:xfrm>
        </p:grpSpPr>
        <p:sp>
          <p:nvSpPr>
            <p:cNvPr id="18" name="矩形 17"/>
            <p:cNvSpPr/>
            <p:nvPr>
              <p:custDataLst>
                <p:tags r:id="rId9"/>
              </p:custDataLst>
            </p:nvPr>
          </p:nvSpPr>
          <p:spPr>
            <a:xfrm>
              <a:off x="1913455" y="4519728"/>
              <a:ext cx="61468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两个测量值是否都是正确的？为什么有差别？</a:t>
              </a:r>
              <a:endPara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>
              <p:custDataLst>
                <p:tags r:id="rId10"/>
              </p:custDataLst>
            </p:nvPr>
          </p:nvGrpSpPr>
          <p:grpSpPr>
            <a:xfrm>
              <a:off x="524928" y="4519727"/>
              <a:ext cx="1223702" cy="513366"/>
              <a:chOff x="576536" y="1635644"/>
              <a:chExt cx="1917270" cy="678998"/>
            </a:xfrm>
          </p:grpSpPr>
          <p:sp>
            <p:nvSpPr>
              <p:cNvPr id="20" name="Shape 108"/>
              <p:cNvSpPr/>
              <p:nvPr>
                <p:custDataLst>
                  <p:tags r:id="rId11"/>
                </p:custDataLst>
              </p:nvPr>
            </p:nvSpPr>
            <p:spPr>
              <a:xfrm>
                <a:off x="771084" y="1635644"/>
                <a:ext cx="1654532" cy="674965"/>
              </a:xfrm>
              <a:prstGeom prst="rect">
                <a:avLst/>
              </a:prstGeom>
              <a:solidFill>
                <a:srgbClr val="C00000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Shape 112"/>
              <p:cNvSpPr/>
              <p:nvPr>
                <p:custDataLst>
                  <p:tags r:id="rId12"/>
                </p:custDataLst>
              </p:nvPr>
            </p:nvSpPr>
            <p:spPr>
              <a:xfrm>
                <a:off x="576536" y="1705534"/>
                <a:ext cx="1917270" cy="609108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>
                  <a:defRPr sz="1800">
                    <a:solidFill>
                      <a:srgbClr val="000000"/>
                    </a:solidFill>
                  </a:defRPr>
                </a:pPr>
                <a:r>
                  <a: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charset="-122"/>
                  </a:rPr>
                  <a:t>问题</a:t>
                </a:r>
                <a:endParaRPr kumimoji="0" sz="2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5308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09367960-D046-48F5-8E34-45289FBCF0C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68045" y="1767364"/>
            <a:ext cx="8077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）真实值：任何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一个物理量都有它的客观大小，这个客观值称为真实值。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34DEBEAE-3411-4F35-827D-AE4BA0B89B0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4864" y="1363970"/>
            <a:ext cx="560510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）测量值：用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测量仪器测量出的值。</a:t>
            </a:r>
            <a:endParaRPr lang="en-US" altLang="zh-CN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11505" y="352695"/>
            <a:ext cx="845819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甲、乙两个测量值都正确，但都和物体长度的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真实值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有差别。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0088" y="901161"/>
            <a:ext cx="533717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误差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测量值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zh-CN" altLang="en-US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真实值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之间的差异。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0088" y="2905228"/>
            <a:ext cx="7530045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误差的来源：</a:t>
            </a:r>
            <a:endParaRPr lang="en-US" altLang="zh-CN" sz="2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测量工具；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(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２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测量方法；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３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环境影响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 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测量者的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因素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8958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72535" y="296518"/>
            <a:ext cx="4572000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减小误差的办法： </a:t>
            </a:r>
            <a:endParaRPr lang="en-US" altLang="zh-CN" sz="24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）多次测量取平均值；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）使用精密的测量工具；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）改进测量方法；</a:t>
            </a:r>
          </a:p>
        </p:txBody>
      </p:sp>
      <p:sp>
        <p:nvSpPr>
          <p:cNvPr id="5" name="文本框 31"/>
          <p:cNvSpPr txBox="1"/>
          <p:nvPr>
            <p:custDataLst>
              <p:tags r:id="rId3"/>
            </p:custDataLst>
          </p:nvPr>
        </p:nvSpPr>
        <p:spPr>
          <a:xfrm>
            <a:off x="372535" y="2610556"/>
            <a:ext cx="8288702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>
                <a:sym typeface="+mn-ea"/>
              </a:rPr>
              <a:t>4. </a:t>
            </a:r>
            <a:r>
              <a:rPr lang="zh-CN" altLang="en-US">
                <a:sym typeface="+mn-ea"/>
              </a:rPr>
              <a:t>误差不是错误：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错误是由于不遵守测量仪器的使用规则，或读取、记录测量结果时粗心等原因造成的。错误是可以避免的。</a:t>
            </a:r>
            <a:r>
              <a:rPr lang="zh-CN" altLang="en-US">
                <a:sym typeface="Wingdings" pitchFamily="2" charset="2"/>
              </a:rPr>
              <a:t>误差是客观存在的，不可避免的，不可能消除</a:t>
            </a:r>
            <a:r>
              <a:rPr lang="en-US" altLang="zh-CN">
                <a:sym typeface="Wingdings" pitchFamily="2" charset="2"/>
              </a:rPr>
              <a:t>,</a:t>
            </a:r>
            <a:r>
              <a:rPr lang="zh-CN" altLang="en-US">
                <a:sym typeface="Wingdings" pitchFamily="2" charset="2"/>
              </a:rPr>
              <a:t>只能尽量的减小。</a:t>
            </a:r>
            <a:r>
              <a:rPr lang="zh-CN" altLang="en-US">
                <a:sym typeface="+mn-ea"/>
              </a:rPr>
              <a:t>     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4643232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25087" y="86893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59273" y="8689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17003" y="81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64242" y="610257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728" y="764575"/>
            <a:ext cx="8448610" cy="3564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54"/>
          <p:cNvSpPr txBox="1"/>
          <p:nvPr>
            <p:custDataLst>
              <p:tags r:id="rId7"/>
            </p:custDataLst>
          </p:nvPr>
        </p:nvSpPr>
        <p:spPr>
          <a:xfrm>
            <a:off x="281856" y="4250017"/>
            <a:ext cx="4968552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buClrTx/>
              <a:buSzTx/>
              <a:buFont typeface="Wingdings" panose="05000000000000000000" charset="0"/>
              <a:buNone/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本堂重点：会用刻度尺测量长度。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8"/>
            </p:custDataLst>
          </p:nvPr>
        </p:nvSpPr>
        <p:spPr>
          <a:xfrm>
            <a:off x="275845" y="4658263"/>
            <a:ext cx="698477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ClrTx/>
              <a:buSzTx/>
              <a:buFont typeface="Wingdings" panose="05000000000000000000" charset="0"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>
                <a:sym typeface="+mn-ea"/>
              </a:rPr>
              <a:t>本堂</a:t>
            </a:r>
            <a:r>
              <a:rPr lang="zh-CN" altLang="en-US" smtClean="0">
                <a:sym typeface="+mn-ea"/>
              </a:rPr>
              <a:t>难点：</a:t>
            </a:r>
            <a:r>
              <a:rPr lang="en-US" altLang="zh-CN" smtClean="0">
                <a:sym typeface="Wingdings" pitchFamily="2" charset="2"/>
              </a:rPr>
              <a:t>(1)</a:t>
            </a:r>
            <a:r>
              <a:rPr lang="zh-CN" altLang="en-US">
                <a:sym typeface="Wingdings" pitchFamily="2" charset="2"/>
              </a:rPr>
              <a:t>读数</a:t>
            </a:r>
            <a:r>
              <a:rPr lang="zh-CN" altLang="en-US" smtClean="0">
                <a:sym typeface="Wingdings" pitchFamily="2" charset="2"/>
              </a:rPr>
              <a:t>时的估读；</a:t>
            </a:r>
            <a:r>
              <a:rPr lang="en-US" altLang="zh-CN" smtClean="0">
                <a:sym typeface="Wingdings" pitchFamily="2" charset="2"/>
              </a:rPr>
              <a:t>(2)</a:t>
            </a:r>
            <a:r>
              <a:rPr lang="zh-CN" altLang="en-US" smtClean="0">
                <a:sym typeface="Wingdings" pitchFamily="2" charset="2"/>
              </a:rPr>
              <a:t>机械停表的读数。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01114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82545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39857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59827" y="13713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15612" y="65270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953126" y="709147"/>
            <a:ext cx="592301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长度的单位和测量</a:t>
            </a:r>
            <a:endParaRPr lang="zh-CN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231651" y="1233662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/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231651" y="1784513"/>
            <a:ext cx="7467600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  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贵州黔南州）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小明测量自己用的铅笔长度时，记录下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6.25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，但漏写了单位，这个单位应是（　　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mm	B. cm	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C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m	D. km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474600" y="2528046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8636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0337" y="258756"/>
            <a:ext cx="3506150" cy="46280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lvl1pPr algn="ctr" defTabSz="685324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测量需要有统一的</a:t>
            </a:r>
            <a:r>
              <a:rPr lang="zh-CN" altLang="en-US" smtClean="0"/>
              <a:t>标准</a:t>
            </a:r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246080" y="217540"/>
            <a:ext cx="1412231" cy="504024"/>
            <a:chOff x="593083" y="1684979"/>
            <a:chExt cx="1412231" cy="502779"/>
          </a:xfrm>
        </p:grpSpPr>
        <p:sp>
          <p:nvSpPr>
            <p:cNvPr id="12" name="Shape 108"/>
            <p:cNvSpPr/>
            <p:nvPr>
              <p:custDataLst>
                <p:tags r:id="rId7"/>
              </p:custDataLst>
            </p:nvPr>
          </p:nvSpPr>
          <p:spPr>
            <a:xfrm>
              <a:off x="659532" y="1684979"/>
              <a:ext cx="1279334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>
              <p:custDataLst>
                <p:tags r:id="rId8"/>
              </p:custDataLst>
            </p:nvPr>
          </p:nvSpPr>
          <p:spPr>
            <a:xfrm>
              <a:off x="593083" y="1705535"/>
              <a:ext cx="141223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探究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263559" y="680348"/>
            <a:ext cx="869417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活动：同学们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用自己的大拇指指尖和中指指尖的距离（叫一拃）测量课桌的长度，然后比较一下拃数是否相同?为什么同样长的课桌得出的拃数却不相同呢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>
              <a:latin typeface="楷体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3404" y="2293504"/>
            <a:ext cx="8878808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：用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“拃”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作为测量课桌长度的标准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因为每个同学的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“拃”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的长度不一样，所以得到桌子的长度也不一样。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223405" y="3579242"/>
            <a:ext cx="793326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因此，要进行测量就要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有统一的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测量标准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216029" y="4220289"/>
            <a:ext cx="828559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1960年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，国际上通过了一套统一的测量标准，叫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国际单位制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17294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00675" y="359670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33400" y="998993"/>
            <a:ext cx="696806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黑龙江省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龙东地区）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所示，木块的长度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2400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4" r="24881" b="23969"/>
          <a:stretch>
            <a:fillRect/>
          </a:stretch>
        </p:blipFill>
        <p:spPr bwMode="auto">
          <a:xfrm>
            <a:off x="2429932" y="2202292"/>
            <a:ext cx="2827867" cy="135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139936" y="1596275"/>
            <a:ext cx="72327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5.25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19891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35002" y="217342"/>
            <a:ext cx="457200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时间的测量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42819" y="75270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35002" y="1277224"/>
            <a:ext cx="7716798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   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新疆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维吾尔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自治区）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下列测量时间的工具中，为北斗卫星导航系统提供精确测时的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914400" y="248052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．日晷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．沙漏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．电子手表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．铯原子钟</a:t>
            </a: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940902" y="1878873"/>
            <a:ext cx="444352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26014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35234" y="269978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800">
              <a:solidFill>
                <a:srgbClr val="008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712" y="889611"/>
            <a:ext cx="8065665" cy="74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41338" indent="-5413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smtClean="0">
                <a:latin typeface="微软雅黑" panose="020B0503020204020204" pitchFamily="34" charset="-122"/>
              </a:rPr>
              <a:t>(2019 </a:t>
            </a:r>
            <a:r>
              <a:rPr lang="zh-CN" altLang="en-US" sz="2800" b="1" smtClean="0">
                <a:latin typeface="微软雅黑" panose="020B0503020204020204" pitchFamily="34" charset="-122"/>
              </a:rPr>
              <a:t>广东</a:t>
            </a:r>
            <a:r>
              <a:rPr lang="en-US" altLang="zh-CN" sz="2800" b="1" smtClean="0">
                <a:latin typeface="微软雅黑" panose="020B0503020204020204" pitchFamily="34" charset="-122"/>
              </a:rPr>
              <a:t>) </a:t>
            </a:r>
            <a:r>
              <a:rPr lang="zh-CN" altLang="en-US" sz="2800" smtClean="0">
                <a:latin typeface="微软雅黑" panose="020B0503020204020204" pitchFamily="34" charset="-122"/>
              </a:rPr>
              <a:t>图</a:t>
            </a:r>
            <a:r>
              <a:rPr lang="zh-CN" altLang="en-US" sz="2800">
                <a:latin typeface="微软雅黑" panose="020B0503020204020204" pitchFamily="34" charset="-122"/>
              </a:rPr>
              <a:t>中停表的读数是</a:t>
            </a:r>
            <a:r>
              <a:rPr lang="en-US" altLang="zh-CN" sz="2800" smtClean="0">
                <a:latin typeface="微软雅黑" panose="020B0503020204020204" pitchFamily="34" charset="-122"/>
              </a:rPr>
              <a:t>________</a:t>
            </a:r>
            <a:r>
              <a:rPr lang="en-US" altLang="zh-CN" sz="2800">
                <a:latin typeface="微软雅黑" panose="020B0503020204020204" pitchFamily="34" charset="-122"/>
              </a:rPr>
              <a:t>s</a:t>
            </a:r>
            <a:r>
              <a:rPr lang="zh-CN" altLang="en-US" sz="2800">
                <a:latin typeface="微软雅黑" panose="020B0503020204020204" pitchFamily="34" charset="-122"/>
              </a:rPr>
              <a:t>。</a:t>
            </a:r>
          </a:p>
        </p:txBody>
      </p:sp>
      <p:pic>
        <p:nvPicPr>
          <p:cNvPr id="4" name="Picture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4338" y="1672632"/>
            <a:ext cx="2852208" cy="327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41280" y="813312"/>
            <a:ext cx="745787" cy="74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335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50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207064" y="13713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64376" y="17835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346" y="178352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0131" y="670063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83384"/>
            <a:ext cx="736376" cy="360116"/>
          </a:xfrm>
          <a:prstGeom prst="rect">
            <a:avLst/>
          </a:prstGeom>
        </p:spPr>
      </p:pic>
      <p:sp>
        <p:nvSpPr>
          <p:cNvPr id="7" name="文本框 1"/>
          <p:cNvSpPr txBox="1"/>
          <p:nvPr>
            <p:custDataLst>
              <p:tags r:id="rId6"/>
            </p:custDataLst>
          </p:nvPr>
        </p:nvSpPr>
        <p:spPr>
          <a:xfrm>
            <a:off x="207063" y="836645"/>
            <a:ext cx="26058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一</a:t>
            </a: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、长度的单位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7064" y="1275515"/>
            <a:ext cx="696872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．国际单位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基本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单位是</a:t>
            </a:r>
            <a:r>
              <a:rPr kumimoji="1"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米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符号：</a:t>
            </a:r>
            <a:r>
              <a: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2955" y="3223560"/>
            <a:ext cx="1306512" cy="175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>
            <p:custDataLst>
              <p:tags r:id="rId9"/>
            </p:custDataLst>
          </p:nvPr>
        </p:nvGrpSpPr>
        <p:grpSpPr>
          <a:xfrm>
            <a:off x="330125" y="1765982"/>
            <a:ext cx="8365142" cy="1522682"/>
            <a:chOff x="330125" y="1761622"/>
            <a:chExt cx="8365142" cy="1518922"/>
          </a:xfrm>
        </p:grpSpPr>
        <p:grpSp>
          <p:nvGrpSpPr>
            <p:cNvPr id="17" name="组合 10241"/>
            <p:cNvGrpSpPr/>
            <p:nvPr>
              <p:custDataLst>
                <p:tags r:id="rId12"/>
              </p:custDataLst>
            </p:nvPr>
          </p:nvGrpSpPr>
          <p:grpSpPr>
            <a:xfrm>
              <a:off x="330125" y="2140719"/>
              <a:ext cx="8365142" cy="1139825"/>
              <a:chOff x="520" y="1048"/>
              <a:chExt cx="4673" cy="718"/>
            </a:xfrm>
          </p:grpSpPr>
          <p:sp>
            <p:nvSpPr>
              <p:cNvPr id="18" name="矩形 10242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520" y="1048"/>
                <a:ext cx="4673" cy="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70000"/>
                  </a:lnSpc>
                </a:pPr>
                <a:r>
                  <a:rPr lang="en-US" altLang="zh-CN" sz="20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1983 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年国际计量大会做出规定：光在真空</a:t>
                </a:r>
                <a:r>
                  <a:rPr lang="zh-CN" altLang="en-US" sz="20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                     </a:t>
                </a:r>
                <a:r>
                  <a:rPr lang="en-US" altLang="zh-CN" sz="20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 </a:t>
                </a:r>
                <a:r>
                  <a:rPr lang="zh-CN" altLang="en-US" sz="200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所经路程的长度定义为 </a:t>
                </a:r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m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 </a:t>
                </a:r>
              </a:p>
            </p:txBody>
          </p:sp>
          <p:grpSp>
            <p:nvGrpSpPr>
              <p:cNvPr id="19" name="组合 10243"/>
              <p:cNvGrpSpPr/>
              <p:nvPr>
                <p:custDataLst>
                  <p:tags r:id="rId17"/>
                </p:custDataLst>
              </p:nvPr>
            </p:nvGrpSpPr>
            <p:grpSpPr>
              <a:xfrm>
                <a:off x="3414" y="1065"/>
                <a:ext cx="879" cy="446"/>
                <a:chOff x="3440" y="2047"/>
                <a:chExt cx="879" cy="446"/>
              </a:xfrm>
            </p:grpSpPr>
            <p:sp>
              <p:nvSpPr>
                <p:cNvPr id="20" name="矩形 10244"/>
                <p:cNvSpPr>
                  <a:spLocks noChangeArrowheads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3486" y="2047"/>
                  <a:ext cx="833" cy="4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r>
                    <a:rPr lang="en-US" altLang="zh-CN" sz="20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:r>
                    <a:rPr lang="en-US" altLang="zh-CN" sz="20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299 792 458</a:t>
                  </a:r>
                </a:p>
              </p:txBody>
            </p:sp>
            <p:sp>
              <p:nvSpPr>
                <p:cNvPr id="21" name="直接连接符 10245"/>
                <p:cNvSpPr>
                  <a:spLocks noChangeShapeType="1"/>
                </p:cNvSpPr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3440" y="2249"/>
                  <a:ext cx="80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2" name="组合 10246"/>
            <p:cNvGrpSpPr/>
            <p:nvPr>
              <p:custDataLst>
                <p:tags r:id="rId13"/>
              </p:custDataLst>
            </p:nvPr>
          </p:nvGrpSpPr>
          <p:grpSpPr>
            <a:xfrm>
              <a:off x="330125" y="1761622"/>
              <a:ext cx="1309894" cy="461963"/>
              <a:chOff x="2607" y="921"/>
              <a:chExt cx="1331" cy="336"/>
            </a:xfrm>
          </p:grpSpPr>
          <p:sp>
            <p:nvSpPr>
              <p:cNvPr id="23" name="圆角矩形 10247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2607" y="921"/>
                <a:ext cx="1314" cy="317"/>
              </a:xfrm>
              <a:prstGeom prst="roundRect">
                <a:avLst>
                  <a:gd name="adj" fmla="val 16667"/>
                </a:avLst>
              </a:prstGeom>
              <a:solidFill>
                <a:srgbClr val="009200"/>
              </a:solidFill>
              <a:ln w="12700">
                <a:noFill/>
                <a:round/>
              </a:ln>
              <a:effectLst>
                <a:outerShdw dist="53882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矩形 10248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2652" y="921"/>
                <a:ext cx="1286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smtClean="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</a:t>
                </a:r>
                <a:r>
                  <a:rPr lang="zh-CN" altLang="en-US" sz="2400">
                    <a:solidFill>
                      <a:schemeClr val="tx2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资料</a:t>
                </a: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3"/>
          <a:stretch>
            <a:fillRect/>
          </a:stretch>
        </p:blipFill>
        <p:spPr>
          <a:xfrm>
            <a:off x="3399656" y="2911096"/>
            <a:ext cx="2021842" cy="2046086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954" y="3026475"/>
            <a:ext cx="2338445" cy="1756909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344689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文本框 19"/>
          <p:cNvSpPr txBox="1"/>
          <p:nvPr>
            <p:custDataLst>
              <p:tags r:id="rId2"/>
            </p:custDataLst>
          </p:nvPr>
        </p:nvSpPr>
        <p:spPr>
          <a:xfrm>
            <a:off x="161584" y="100874"/>
            <a:ext cx="72344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常用单位还有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千米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km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、分</a:t>
            </a:r>
            <a:r>
              <a: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米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dm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厘米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(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、毫米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mm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、微米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μm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、纳米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nm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24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同米的关系是</a:t>
            </a:r>
            <a:r>
              <a:rPr lang="zh-CN" altLang="en-US" sz="2400" smtClean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2985" y="1022210"/>
            <a:ext cx="1384300" cy="1772852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89660" y="3015123"/>
            <a:ext cx="1317625" cy="1674184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92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5447" y="1234753"/>
            <a:ext cx="5598584" cy="364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en-US" altLang="zh-CN" sz="2400" b="1" smtClean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km = 1 000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m	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 dm = 0.1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m	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 cm = 0.01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m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 mm = 0.001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m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 μm = 0.000 001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-6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m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 nm = 0.000 000 001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-9</a:t>
            </a:r>
            <a:r>
              <a:rPr lang="en-US" altLang="zh-CN" sz="2400" b="1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m</a:t>
            </a:r>
          </a:p>
        </p:txBody>
      </p:sp>
    </p:spTree>
    <p:extLst>
      <p:ext uri="{BB962C8B-B14F-4D97-AF65-F5344CB8AC3E}">
        <p14:creationId xmlns:p14="http://schemas.microsoft.com/office/powerpoint/2010/main" val="247290468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207063" y="235743"/>
            <a:ext cx="26058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、长度的测量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7063" y="760257"/>
            <a:ext cx="495760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是测量长度的基本工具。</a:t>
            </a:r>
            <a:r>
              <a:rPr kumimoji="1" lang="zh-CN" altLang="en-US" sz="240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863319" y="1360147"/>
            <a:ext cx="7078414" cy="3522174"/>
            <a:chOff x="1024186" y="1289055"/>
            <a:chExt cx="7078414" cy="3513477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8" t="4392" r="1151" b="1441"/>
            <a:stretch>
              <a:fillRect/>
            </a:stretch>
          </p:blipFill>
          <p:spPr>
            <a:xfrm>
              <a:off x="1024186" y="1289055"/>
              <a:ext cx="7078414" cy="2981021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64000"/>
                </a:srgbClr>
              </a:outerShdw>
            </a:effectLst>
          </p:spPr>
        </p:pic>
        <p:sp>
          <p:nvSpPr>
            <p:cNvPr id="12" name="矩形 11"/>
            <p:cNvSpPr/>
            <p:nvPr>
              <p:custDataLst>
                <p:tags r:id="rId6"/>
              </p:custDataLst>
            </p:nvPr>
          </p:nvSpPr>
          <p:spPr>
            <a:xfrm>
              <a:off x="3253560" y="43408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常用的刻度尺</a:t>
              </a:r>
              <a:endParaRPr lang="zh-CN" altLang="en-US" sz="2400">
                <a:solidFill>
                  <a:schemeClr val="bg1">
                    <a:lumMod val="1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901815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578771" y="134497"/>
            <a:ext cx="7200000" cy="2865807"/>
            <a:chOff x="578771" y="77613"/>
            <a:chExt cx="7200000" cy="2858731"/>
          </a:xfrm>
        </p:grpSpPr>
        <p:grpSp>
          <p:nvGrpSpPr>
            <p:cNvPr id="11" name="组合 10"/>
            <p:cNvGrpSpPr/>
            <p:nvPr>
              <p:custDataLst>
                <p:tags r:id="rId7"/>
              </p:custDataLst>
            </p:nvPr>
          </p:nvGrpSpPr>
          <p:grpSpPr>
            <a:xfrm>
              <a:off x="578771" y="77613"/>
              <a:ext cx="7200000" cy="2160000"/>
              <a:chOff x="305655" y="28594"/>
              <a:chExt cx="7200000" cy="2160000"/>
            </a:xfrm>
          </p:grpSpPr>
          <p:pic>
            <p:nvPicPr>
              <p:cNvPr id="2" name="图片 1"/>
              <p:cNvPicPr preferRelativeResize="0"/>
              <p:nvPr>
                <p:custDataLst>
                  <p:tags r:id="rId9"/>
                </p:custDataLst>
              </p:nvPr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1" t="7774" r="765" b="2508"/>
              <a:stretch>
                <a:fillRect/>
              </a:stretch>
            </p:blipFill>
            <p:spPr>
              <a:xfrm>
                <a:off x="305655" y="28594"/>
                <a:ext cx="3600000" cy="2160000"/>
              </a:xfrm>
              <a:prstGeom prst="rect">
                <a:avLst/>
              </a:prstGeom>
              <a:effectLst>
                <a:outerShdw blurRad="393700" dist="50800" dir="5400000" algn="ctr" rotWithShape="0">
                  <a:srgbClr val="000000">
                    <a:alpha val="64000"/>
                  </a:srgbClr>
                </a:outerShdw>
              </a:effectLst>
            </p:spPr>
          </p:pic>
          <p:pic>
            <p:nvPicPr>
              <p:cNvPr id="4" name="图片 3"/>
              <p:cNvPicPr preferRelativeResize="0"/>
              <p:nvPr>
                <p:custDataLst>
                  <p:tags r:id="rId10"/>
                </p:custDataLst>
              </p:nvPr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9" t="3338" r="1161"/>
              <a:stretch>
                <a:fillRect/>
              </a:stretch>
            </p:blipFill>
            <p:spPr>
              <a:xfrm>
                <a:off x="3905655" y="28594"/>
                <a:ext cx="3600000" cy="2160000"/>
              </a:xfrm>
              <a:prstGeom prst="rect">
                <a:avLst/>
              </a:prstGeom>
              <a:effectLst>
                <a:outerShdw blurRad="393700" dist="50800" dir="5400000" algn="ctr" rotWithShape="0">
                  <a:srgbClr val="000000">
                    <a:alpha val="64000"/>
                  </a:srgbClr>
                </a:outerShdw>
              </a:effectLst>
            </p:spPr>
          </p:pic>
        </p:grpSp>
        <p:sp>
          <p:nvSpPr>
            <p:cNvPr id="12" name="矩形 11"/>
            <p:cNvSpPr/>
            <p:nvPr>
              <p:custDataLst>
                <p:tags r:id="rId8"/>
              </p:custDataLst>
            </p:nvPr>
          </p:nvSpPr>
          <p:spPr>
            <a:xfrm>
              <a:off x="2455609" y="2474679"/>
              <a:ext cx="35702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比较精确的长度</a:t>
              </a:r>
              <a:r>
                <a:rPr lang="zh-CN" altLang="en-US" sz="240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测量</a:t>
              </a:r>
              <a:r>
                <a:rPr lang="zh-CN" altLang="en-US" sz="2400" smtClean="0">
                  <a:solidFill>
                    <a:schemeClr val="bg1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工具</a:t>
              </a:r>
              <a:endPara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28DCE17C-878B-4F68-BF11-574100870DF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46492" y="3039562"/>
            <a:ext cx="664797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使用刻度尺看似简单，但是使用规范却很重要。</a:t>
            </a:r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608746" y="3432276"/>
            <a:ext cx="5084688" cy="1630103"/>
            <a:chOff x="608746" y="3423801"/>
            <a:chExt cx="5084688" cy="1626078"/>
          </a:xfrm>
        </p:grpSpPr>
        <p:sp>
          <p:nvSpPr>
            <p:cNvPr id="14" name="矩形 13">
              <a:extLst>
                <a:ext uri="{FF2B5EF4-FFF2-40B4-BE49-F238E27FC236}">
  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EC68971E-78B5-4D8B-A732-5AE67EE7EDF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123226" y="4043315"/>
              <a:ext cx="35702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如何正确使用刻度尺呢？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746" y="3423801"/>
              <a:ext cx="1282396" cy="16260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868828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3196" y="183097"/>
            <a:ext cx="292560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en-US" altLang="zh-CN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．正确使用刻度尺</a:t>
            </a:r>
            <a:endParaRPr kumimoji="1"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6311" y="727813"/>
            <a:ext cx="8964612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刻度尺的正确使用归纳</a:t>
            </a:r>
            <a:r>
              <a:rPr kumimoji="1"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为六个</a:t>
            </a:r>
            <a:r>
              <a:rPr kumimoji="1"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kumimoji="1"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1"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 、认、放、看 、读 、记</a:t>
            </a:r>
            <a:endParaRPr kumimoji="1"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13340" y="1303312"/>
            <a:ext cx="482086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量程和分度值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合适的刻度尺。</a:t>
            </a:r>
          </a:p>
        </p:txBody>
      </p:sp>
      <p:sp>
        <p:nvSpPr>
          <p:cNvPr id="11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3479" y="1812403"/>
            <a:ext cx="8456224" cy="12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在实际的测量中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并不是分度值越小越好</a:t>
            </a: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先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根据实际情况确定需要达到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的精确程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再选择满足测量要求的刻度尺。</a:t>
            </a:r>
            <a:endParaRPr kumimoji="1"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279122" y="1303312"/>
            <a:ext cx="1904689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）会选：</a:t>
            </a:r>
            <a:endParaRPr lang="zh-CN" altLang="en-US" sz="2400"/>
          </a:p>
        </p:txBody>
      </p:sp>
      <p:grpSp>
        <p:nvGrpSpPr>
          <p:cNvPr id="19" name="组合 18"/>
          <p:cNvGrpSpPr/>
          <p:nvPr>
            <p:custDataLst>
              <p:tags r:id="rId7"/>
            </p:custDataLst>
          </p:nvPr>
        </p:nvGrpSpPr>
        <p:grpSpPr>
          <a:xfrm>
            <a:off x="670562" y="3226561"/>
            <a:ext cx="7423524" cy="1287665"/>
            <a:chOff x="736600" y="3218594"/>
            <a:chExt cx="7423524" cy="1284486"/>
          </a:xfrm>
        </p:grpSpPr>
        <p:pic>
          <p:nvPicPr>
            <p:cNvPr id="15" name="Picture 19" descr="游标卡尺-1"/>
            <p:cNvPicPr preferRelativeResize="0"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82324" y="3367265"/>
              <a:ext cx="180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 descr="卷尺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630" y="3311450"/>
              <a:ext cx="1657367" cy="1191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 descr="卷尺-1"/>
            <p:cNvPicPr preferRelativeResize="0">
              <a:picLocks noChangeArrowheads="1"/>
            </p:cNvPicPr>
            <p:nvPr>
              <p:custDataLst>
                <p:tags r:id="rId10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>
              <a:off x="936872" y="3018322"/>
              <a:ext cx="1284485" cy="16850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0" descr="螺旋测微尺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8" t="22607" r="462" b="16521"/>
            <a:stretch>
              <a:fillRect/>
            </a:stretch>
          </p:blipFill>
          <p:spPr bwMode="auto">
            <a:xfrm>
              <a:off x="6360124" y="3320837"/>
              <a:ext cx="180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838567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1305" y="577805"/>
            <a:ext cx="8324849" cy="55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前，认清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刻度尺的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单位、零</a:t>
            </a:r>
            <a:r>
              <a:rPr kumimoji="1"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刻度线、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量程、分度值。</a:t>
            </a:r>
          </a:p>
        </p:txBody>
      </p:sp>
      <p:sp>
        <p:nvSpPr>
          <p:cNvPr id="3" name="Text Box 2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4375" y="182897"/>
            <a:ext cx="1912703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 algn="l">
              <a:defRPr kumimoji="1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（</a:t>
            </a:r>
            <a:r>
              <a:rPr lang="en-US" altLang="zh-CN" smtClean="0"/>
              <a:t>2</a:t>
            </a:r>
            <a:r>
              <a:rPr lang="zh-CN" altLang="en-US" smtClean="0"/>
              <a:t>）</a:t>
            </a:r>
            <a:r>
              <a:rPr lang="zh-CN" altLang="en-US"/>
              <a:t>会认：</a:t>
            </a:r>
          </a:p>
        </p:txBody>
      </p:sp>
      <p:sp>
        <p:nvSpPr>
          <p:cNvPr id="4" name="TextBox 12"/>
          <p:cNvSpPr txBox="1"/>
          <p:nvPr>
            <p:custDataLst>
              <p:tags r:id="rId3"/>
            </p:custDataLst>
          </p:nvPr>
        </p:nvSpPr>
        <p:spPr>
          <a:xfrm>
            <a:off x="270945" y="963563"/>
            <a:ext cx="8642256" cy="148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零刻度线位置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起始刻度线。如果零刻度线已经磨损，可以选用一个完好的整刻度线开始测量。</a:t>
            </a:r>
            <a:r>
              <a:rPr kumimoji="1" lang="zh-CN" altLang="en-US" sz="20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②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量程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测量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的范围。它决定着一次能测出的最大值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1" lang="zh-CN" altLang="en-US" sz="20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③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分度值：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相邻两刻度线之间的长度。它是测量精确程度的决定因素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022" y="2444547"/>
            <a:ext cx="5738287" cy="1780820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64000"/>
              </a:srgbClr>
            </a:outerShdw>
          </a:effectLst>
        </p:spPr>
      </p:pic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54028" y="4404310"/>
            <a:ext cx="741997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刻度尺的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量程是</a:t>
            </a:r>
            <a:r>
              <a:rPr lang="zh-CN" altLang="en-US" sz="2400" u="sng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u="sng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；分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度值是</a:t>
            </a:r>
            <a:r>
              <a:rPr lang="zh-CN" altLang="en-US" sz="2400" u="sng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u="sng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smtClean="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400">
              <a:solidFill>
                <a:schemeClr val="bg1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868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97005" y="4293190"/>
            <a:ext cx="117532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0---8cm</a:t>
            </a:r>
          </a:p>
        </p:txBody>
      </p:sp>
      <p:sp>
        <p:nvSpPr>
          <p:cNvPr id="10" name="文本框 2869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17060" y="4344805"/>
            <a:ext cx="8162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/>
              <a:t>1mm</a:t>
            </a:r>
          </a:p>
        </p:txBody>
      </p:sp>
    </p:spTree>
    <p:extLst>
      <p:ext uri="{BB962C8B-B14F-4D97-AF65-F5344CB8AC3E}">
        <p14:creationId xmlns:p14="http://schemas.microsoft.com/office/powerpoint/2010/main" val="3691611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08.xml><?xml version="1.0" encoding="utf-8"?>
<p:tagLst xmlns:p="http://schemas.openxmlformats.org/presentationml/2006/main">
  <p:tag name="AS_UNIQUEID" val="34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212.xml><?xml version="1.0" encoding="utf-8"?>
<p:tagLst xmlns:p="http://schemas.openxmlformats.org/presentationml/2006/main">
  <p:tag name="AS_UNIQUEID" val="34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2872</Words>
  <Application>Microsoft Office PowerPoint</Application>
  <PresentationFormat>全屏显示(16:9)</PresentationFormat>
  <Paragraphs>202</Paragraphs>
  <Slides>32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</cp:revision>
  <dcterms:created xsi:type="dcterms:W3CDTF">2020-10-04T01:32:08Z</dcterms:created>
  <dcterms:modified xsi:type="dcterms:W3CDTF">2020-10-04T01:35:14Z</dcterms:modified>
</cp:coreProperties>
</file>